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E292571-5493-4F8A-A1BC-EF0EF0F98D18}"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8D5E1A-E7BB-45F0-A5A5-FF643DC9CE88}" type="slidenum">
              <a:rPr lang="ru-RU" smtClean="0"/>
              <a:t>‹#›</a:t>
            </a:fld>
            <a:endParaRPr lang="ru-RU"/>
          </a:p>
        </p:txBody>
      </p:sp>
    </p:spTree>
    <p:extLst>
      <p:ext uri="{BB962C8B-B14F-4D97-AF65-F5344CB8AC3E}">
        <p14:creationId xmlns:p14="http://schemas.microsoft.com/office/powerpoint/2010/main" val="341875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E292571-5493-4F8A-A1BC-EF0EF0F98D18}"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8D5E1A-E7BB-45F0-A5A5-FF643DC9CE88}" type="slidenum">
              <a:rPr lang="ru-RU" smtClean="0"/>
              <a:t>‹#›</a:t>
            </a:fld>
            <a:endParaRPr lang="ru-RU"/>
          </a:p>
        </p:txBody>
      </p:sp>
    </p:spTree>
    <p:extLst>
      <p:ext uri="{BB962C8B-B14F-4D97-AF65-F5344CB8AC3E}">
        <p14:creationId xmlns:p14="http://schemas.microsoft.com/office/powerpoint/2010/main" val="1436516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E292571-5493-4F8A-A1BC-EF0EF0F98D18}"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8D5E1A-E7BB-45F0-A5A5-FF643DC9CE88}" type="slidenum">
              <a:rPr lang="ru-RU" smtClean="0"/>
              <a:t>‹#›</a:t>
            </a:fld>
            <a:endParaRPr lang="ru-RU"/>
          </a:p>
        </p:txBody>
      </p:sp>
    </p:spTree>
    <p:extLst>
      <p:ext uri="{BB962C8B-B14F-4D97-AF65-F5344CB8AC3E}">
        <p14:creationId xmlns:p14="http://schemas.microsoft.com/office/powerpoint/2010/main" val="386879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E292571-5493-4F8A-A1BC-EF0EF0F98D18}"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E8D5E1A-E7BB-45F0-A5A5-FF643DC9CE88}" type="slidenum">
              <a:rPr lang="ru-RU" smtClean="0"/>
              <a:t>‹#›</a:t>
            </a:fld>
            <a:endParaRPr lang="ru-RU"/>
          </a:p>
        </p:txBody>
      </p:sp>
    </p:spTree>
    <p:extLst>
      <p:ext uri="{BB962C8B-B14F-4D97-AF65-F5344CB8AC3E}">
        <p14:creationId xmlns:p14="http://schemas.microsoft.com/office/powerpoint/2010/main" val="3267380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E292571-5493-4F8A-A1BC-EF0EF0F98D18}" type="datetimeFigureOut">
              <a:rPr lang="ru-RU" smtClean="0"/>
              <a:t>17.10.2019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E8D5E1A-E7BB-45F0-A5A5-FF643DC9CE88}" type="slidenum">
              <a:rPr lang="ru-RU" smtClean="0"/>
              <a:t>‹#›</a:t>
            </a:fld>
            <a:endParaRPr lang="ru-RU"/>
          </a:p>
        </p:txBody>
      </p:sp>
    </p:spTree>
    <p:extLst>
      <p:ext uri="{BB962C8B-B14F-4D97-AF65-F5344CB8AC3E}">
        <p14:creationId xmlns:p14="http://schemas.microsoft.com/office/powerpoint/2010/main" val="3676526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E292571-5493-4F8A-A1BC-EF0EF0F98D18}" type="datetimeFigureOut">
              <a:rPr lang="ru-RU" smtClean="0"/>
              <a:t>17.10.2019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E8D5E1A-E7BB-45F0-A5A5-FF643DC9CE88}" type="slidenum">
              <a:rPr lang="ru-RU" smtClean="0"/>
              <a:t>‹#›</a:t>
            </a:fld>
            <a:endParaRPr lang="ru-RU"/>
          </a:p>
        </p:txBody>
      </p:sp>
    </p:spTree>
    <p:extLst>
      <p:ext uri="{BB962C8B-B14F-4D97-AF65-F5344CB8AC3E}">
        <p14:creationId xmlns:p14="http://schemas.microsoft.com/office/powerpoint/2010/main" val="2616851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E292571-5493-4F8A-A1BC-EF0EF0F98D18}" type="datetimeFigureOut">
              <a:rPr lang="ru-RU" smtClean="0"/>
              <a:t>17.10.2019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E8D5E1A-E7BB-45F0-A5A5-FF643DC9CE88}" type="slidenum">
              <a:rPr lang="ru-RU" smtClean="0"/>
              <a:t>‹#›</a:t>
            </a:fld>
            <a:endParaRPr lang="ru-RU"/>
          </a:p>
        </p:txBody>
      </p:sp>
    </p:spTree>
    <p:extLst>
      <p:ext uri="{BB962C8B-B14F-4D97-AF65-F5344CB8AC3E}">
        <p14:creationId xmlns:p14="http://schemas.microsoft.com/office/powerpoint/2010/main" val="3606453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E292571-5493-4F8A-A1BC-EF0EF0F98D18}"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E8D5E1A-E7BB-45F0-A5A5-FF643DC9CE88}" type="slidenum">
              <a:rPr lang="ru-RU" smtClean="0"/>
              <a:t>‹#›</a:t>
            </a:fld>
            <a:endParaRPr lang="ru-RU"/>
          </a:p>
        </p:txBody>
      </p:sp>
    </p:spTree>
    <p:extLst>
      <p:ext uri="{BB962C8B-B14F-4D97-AF65-F5344CB8AC3E}">
        <p14:creationId xmlns:p14="http://schemas.microsoft.com/office/powerpoint/2010/main" val="3506160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E292571-5493-4F8A-A1BC-EF0EF0F98D18}" type="datetimeFigureOut">
              <a:rPr lang="ru-RU" smtClean="0"/>
              <a:t>17.10.2019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E8D5E1A-E7BB-45F0-A5A5-FF643DC9CE88}" type="slidenum">
              <a:rPr lang="ru-RU" smtClean="0"/>
              <a:t>‹#›</a:t>
            </a:fld>
            <a:endParaRPr lang="ru-RU"/>
          </a:p>
        </p:txBody>
      </p:sp>
    </p:spTree>
    <p:extLst>
      <p:ext uri="{BB962C8B-B14F-4D97-AF65-F5344CB8AC3E}">
        <p14:creationId xmlns:p14="http://schemas.microsoft.com/office/powerpoint/2010/main" val="1671767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E292571-5493-4F8A-A1BC-EF0EF0F98D18}"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8D5E1A-E7BB-45F0-A5A5-FF643DC9CE88}" type="slidenum">
              <a:rPr lang="ru-RU" smtClean="0"/>
              <a:t>‹#›</a:t>
            </a:fld>
            <a:endParaRPr lang="ru-RU"/>
          </a:p>
        </p:txBody>
      </p:sp>
    </p:spTree>
    <p:extLst>
      <p:ext uri="{BB962C8B-B14F-4D97-AF65-F5344CB8AC3E}">
        <p14:creationId xmlns:p14="http://schemas.microsoft.com/office/powerpoint/2010/main" val="946243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E292571-5493-4F8A-A1BC-EF0EF0F98D18}" type="datetimeFigureOut">
              <a:rPr lang="ru-RU" smtClean="0"/>
              <a:t>17.10.2019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8D5E1A-E7BB-45F0-A5A5-FF643DC9CE88}" type="slidenum">
              <a:rPr lang="ru-RU" smtClean="0"/>
              <a:t>‹#›</a:t>
            </a:fld>
            <a:endParaRPr lang="ru-RU"/>
          </a:p>
        </p:txBody>
      </p:sp>
    </p:spTree>
    <p:extLst>
      <p:ext uri="{BB962C8B-B14F-4D97-AF65-F5344CB8AC3E}">
        <p14:creationId xmlns:p14="http://schemas.microsoft.com/office/powerpoint/2010/main" val="3517261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292571-5493-4F8A-A1BC-EF0EF0F98D18}" type="datetimeFigureOut">
              <a:rPr lang="ru-RU" smtClean="0"/>
              <a:t>17.10.2019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8D5E1A-E7BB-45F0-A5A5-FF643DC9CE88}" type="slidenum">
              <a:rPr lang="ru-RU" smtClean="0"/>
              <a:t>‹#›</a:t>
            </a:fld>
            <a:endParaRPr lang="ru-RU"/>
          </a:p>
        </p:txBody>
      </p:sp>
    </p:spTree>
    <p:extLst>
      <p:ext uri="{BB962C8B-B14F-4D97-AF65-F5344CB8AC3E}">
        <p14:creationId xmlns:p14="http://schemas.microsoft.com/office/powerpoint/2010/main" val="3107347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063750" y="2205039"/>
            <a:ext cx="8013700" cy="2232025"/>
          </a:xfrm>
        </p:spPr>
        <p:txBody>
          <a:bodyPr/>
          <a:lstStyle/>
          <a:p>
            <a:pPr algn="ctr" eaLnBrk="1" hangingPunct="1"/>
            <a:r>
              <a:rPr lang="kk-KZ" altLang="ru-RU" sz="4000" b="1" dirty="0" smtClean="0">
                <a:solidFill>
                  <a:schemeClr val="accent2"/>
                </a:solidFill>
                <a:latin typeface="Times New Roman" panose="02020603050405020304" pitchFamily="18" charset="0"/>
                <a:cs typeface="Times New Roman" panose="02020603050405020304" pitchFamily="18" charset="0"/>
              </a:rPr>
              <a:t>Жерді </a:t>
            </a:r>
            <a:r>
              <a:rPr lang="kk-KZ" altLang="ru-RU" sz="4000" b="1" dirty="0">
                <a:solidFill>
                  <a:schemeClr val="accent2"/>
                </a:solidFill>
                <a:latin typeface="Times New Roman" panose="02020603050405020304" pitchFamily="18" charset="0"/>
                <a:cs typeface="Times New Roman" panose="02020603050405020304" pitchFamily="18" charset="0"/>
              </a:rPr>
              <a:t>қашықтықтан зондтаудың физикалық жағдайы</a:t>
            </a:r>
            <a:endParaRPr lang="ru-RU" altLang="ru-RU" sz="4000" b="1"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65298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Заголовок 1"/>
          <p:cNvSpPr>
            <a:spLocks noGrp="1"/>
          </p:cNvSpPr>
          <p:nvPr>
            <p:ph type="title"/>
          </p:nvPr>
        </p:nvSpPr>
        <p:spPr/>
        <p:txBody>
          <a:bodyPr/>
          <a:lstStyle/>
          <a:p>
            <a:r>
              <a:rPr lang="kk-KZ" altLang="ru-RU" i="1" smtClean="0"/>
              <a:t>Жұмыстың спектрлі диапазоны</a:t>
            </a:r>
            <a:endParaRPr lang="ru-RU" altLang="ru-RU" smtClean="0"/>
          </a:p>
        </p:txBody>
      </p:sp>
      <p:sp>
        <p:nvSpPr>
          <p:cNvPr id="36867" name="Объект 2"/>
          <p:cNvSpPr>
            <a:spLocks noGrp="1"/>
          </p:cNvSpPr>
          <p:nvPr>
            <p:ph idx="1"/>
          </p:nvPr>
        </p:nvSpPr>
        <p:spPr/>
        <p:txBody>
          <a:bodyPr/>
          <a:lstStyle/>
          <a:p>
            <a:pPr algn="just"/>
            <a:r>
              <a:rPr lang="kk-KZ" altLang="ru-RU"/>
              <a:t>ЖҚЗ құралдарын және әдістерінің классификациясын келесідей келтіруге болады: </a:t>
            </a:r>
            <a:endParaRPr lang="ru-RU" altLang="ru-RU"/>
          </a:p>
          <a:p>
            <a:pPr algn="just"/>
            <a:r>
              <a:rPr lang="kk-KZ" altLang="ru-RU"/>
              <a:t>ЖҚЗ жұмыс құралдарының спектрлі диапазоны бойынша;</a:t>
            </a:r>
            <a:endParaRPr lang="ru-RU" altLang="ru-RU"/>
          </a:p>
          <a:p>
            <a:pPr algn="just"/>
            <a:r>
              <a:rPr lang="kk-KZ" altLang="ru-RU"/>
              <a:t>ҚЗД алу құралдары бойынша;</a:t>
            </a:r>
            <a:endParaRPr lang="ru-RU" altLang="ru-RU"/>
          </a:p>
          <a:p>
            <a:pPr algn="just"/>
            <a:r>
              <a:rPr lang="kk-KZ" altLang="ru-RU"/>
              <a:t>ЖҚЗ құралдары орналасатын тасушылардың типтері бойынша;</a:t>
            </a:r>
            <a:endParaRPr lang="ru-RU" altLang="ru-RU"/>
          </a:p>
          <a:p>
            <a:pPr algn="just"/>
            <a:r>
              <a:rPr lang="kk-KZ" altLang="ru-RU"/>
              <a:t>ЖҚЗ деректерін алудың рұқсаттық қабілеттері бойынша.</a:t>
            </a:r>
            <a:endParaRPr lang="ru-RU" altLang="ru-RU"/>
          </a:p>
        </p:txBody>
      </p:sp>
    </p:spTree>
    <p:extLst>
      <p:ext uri="{BB962C8B-B14F-4D97-AF65-F5344CB8AC3E}">
        <p14:creationId xmlns:p14="http://schemas.microsoft.com/office/powerpoint/2010/main" val="35543825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ъект 2"/>
          <p:cNvSpPr>
            <a:spLocks noGrp="1"/>
          </p:cNvSpPr>
          <p:nvPr>
            <p:ph idx="1"/>
          </p:nvPr>
        </p:nvSpPr>
        <p:spPr>
          <a:xfrm>
            <a:off x="1981200" y="981075"/>
            <a:ext cx="8229600" cy="2044700"/>
          </a:xfrm>
        </p:spPr>
        <p:txBody>
          <a:bodyPr/>
          <a:lstStyle/>
          <a:p>
            <a:pPr algn="just"/>
            <a:r>
              <a:rPr lang="kk-KZ" altLang="ru-RU" sz="2400"/>
              <a:t>Аэроғарыштық түсіріс әртүрлі спектрлі диапазондар - жарық  (көрінетін, жақын және орташа инфрақызыл), жылы инфрақызыл және радиодиапазонды қолдана отырып атмосфераның мөлдірлік терезелерінде жүргізеді.</a:t>
            </a:r>
            <a:endParaRPr lang="ru-RU" altLang="ru-RU" sz="2400"/>
          </a:p>
        </p:txBody>
      </p:sp>
      <p:pic>
        <p:nvPicPr>
          <p:cNvPr id="37891" name="Рисунок 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3429001"/>
            <a:ext cx="8351838"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Прямоугольник 3"/>
          <p:cNvSpPr>
            <a:spLocks noChangeArrowheads="1"/>
          </p:cNvSpPr>
          <p:nvPr/>
        </p:nvSpPr>
        <p:spPr bwMode="auto">
          <a:xfrm>
            <a:off x="4030664" y="5876925"/>
            <a:ext cx="4130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kk-KZ" altLang="ru-RU" sz="1800"/>
              <a:t>Атмосфераның мөлдірлік терезелері</a:t>
            </a:r>
            <a:endParaRPr lang="ru-RU" altLang="ru-RU" sz="1800"/>
          </a:p>
        </p:txBody>
      </p:sp>
    </p:spTree>
    <p:extLst>
      <p:ext uri="{BB962C8B-B14F-4D97-AF65-F5344CB8AC3E}">
        <p14:creationId xmlns:p14="http://schemas.microsoft.com/office/powerpoint/2010/main" val="20615040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ъект 2"/>
          <p:cNvSpPr>
            <a:spLocks noGrp="1"/>
          </p:cNvSpPr>
          <p:nvPr>
            <p:ph idx="1"/>
          </p:nvPr>
        </p:nvSpPr>
        <p:spPr>
          <a:xfrm>
            <a:off x="1992313" y="260351"/>
            <a:ext cx="8229600" cy="1152525"/>
          </a:xfrm>
        </p:spPr>
        <p:txBody>
          <a:bodyPr/>
          <a:lstStyle/>
          <a:p>
            <a:pPr algn="just"/>
            <a:r>
              <a:rPr lang="kk-KZ" altLang="ru-RU" sz="2400"/>
              <a:t>Әрбір диапазонда бейнені алудың әртүрлі технологиялары қолданылады және осыған байланысты түсірістердің бірнеше түрі ерекшеленеді.</a:t>
            </a:r>
            <a:endParaRPr lang="ru-RU" altLang="ru-RU" sz="2400"/>
          </a:p>
        </p:txBody>
      </p:sp>
      <p:pic>
        <p:nvPicPr>
          <p:cNvPr id="38915" name="Рисунок 108"/>
          <p:cNvPicPr>
            <a:picLocks noChangeAspect="1" noChangeArrowheads="1"/>
          </p:cNvPicPr>
          <p:nvPr/>
        </p:nvPicPr>
        <p:blipFill>
          <a:blip r:embed="rId2">
            <a:extLst>
              <a:ext uri="{28A0092B-C50C-407E-A947-70E740481C1C}">
                <a14:useLocalDpi xmlns:a14="http://schemas.microsoft.com/office/drawing/2010/main" val="0"/>
              </a:ext>
            </a:extLst>
          </a:blip>
          <a:srcRect l="11494" r="12323"/>
          <a:stretch>
            <a:fillRect/>
          </a:stretch>
        </p:blipFill>
        <p:spPr bwMode="auto">
          <a:xfrm>
            <a:off x="2528889" y="1484314"/>
            <a:ext cx="726122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Прямоугольник 3"/>
          <p:cNvSpPr>
            <a:spLocks noChangeArrowheads="1"/>
          </p:cNvSpPr>
          <p:nvPr/>
        </p:nvSpPr>
        <p:spPr bwMode="auto">
          <a:xfrm>
            <a:off x="2667000" y="5732463"/>
            <a:ext cx="6985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kk-KZ" altLang="ru-RU" sz="1800"/>
              <a:t>Ғарыштық суреттердің спектрлік диапазондар және алу технологиясы бойынша жіктеу</a:t>
            </a:r>
            <a:endParaRPr lang="ru-RU" altLang="ru-RU" sz="1800"/>
          </a:p>
        </p:txBody>
      </p:sp>
    </p:spTree>
    <p:extLst>
      <p:ext uri="{BB962C8B-B14F-4D97-AF65-F5344CB8AC3E}">
        <p14:creationId xmlns:p14="http://schemas.microsoft.com/office/powerpoint/2010/main" val="3464941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ъект 2"/>
          <p:cNvSpPr>
            <a:spLocks noGrp="1"/>
          </p:cNvSpPr>
          <p:nvPr>
            <p:ph idx="1"/>
          </p:nvPr>
        </p:nvSpPr>
        <p:spPr>
          <a:xfrm>
            <a:off x="1992313" y="260351"/>
            <a:ext cx="8229600" cy="4392613"/>
          </a:xfrm>
        </p:spPr>
        <p:txBody>
          <a:bodyPr/>
          <a:lstStyle/>
          <a:p>
            <a:pPr algn="just"/>
            <a:r>
              <a:rPr lang="kk-KZ" altLang="ru-RU" sz="1800"/>
              <a:t>ҚЗ мақсаттары үшін электромагниттік толқындардың 0,4 мкм – 30м диапазоны қолданылады. Түсіріс барлық осы диапазонда емес, тек атмосфераның «мөлдірлік терезесі» бар, спектрдің бөлек зоналарында жүргізіледі  (яғни, атмосфераның өткізу коэффициенті жеткілікті жоғары, спектрлік аумақтар). </a:t>
            </a:r>
          </a:p>
          <a:p>
            <a:pPr algn="just"/>
            <a:r>
              <a:rPr lang="kk-KZ" altLang="ru-RU" sz="1800"/>
              <a:t>Спектрдің зоналары келесілерге бөлінеді: жарықтық диапазон  (0,4 - 3,0 мкм), атмосферамен жіберлетін, күн энергиясының негізгі бөлігі келеді. Бұл толқын ұзындығының диапазонын көрінетін  (0,4 - 0,76 мкм), яғни адам көзі көретін, және жақын инфрақызыл  (0,76 - 3,0 мкм) бөлу келісілген. Жарықтық диапазонда алынатын бейнелер көру қабілетіне байланысты жиі «шынайы» көрінеді. Сондықтан бұл спектр зонасында, әртүрлі масштабтағы картографиялық мақсаттар үшін қолданылатын, жет бетінің бөлшектік бейнелері құрастырылады. Жарықтық диапазонда ЖҚЗ фотографиялық, телевизионды, кейбір инфрақызыл және лазерлік жүйелері жұмыс істейді.</a:t>
            </a:r>
            <a:endParaRPr lang="ru-RU" altLang="ru-RU" sz="1800"/>
          </a:p>
        </p:txBody>
      </p:sp>
      <p:pic>
        <p:nvPicPr>
          <p:cNvPr id="39939" name="Рисунок 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194" y="4084938"/>
            <a:ext cx="8351838"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1726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ъект 2"/>
          <p:cNvSpPr>
            <a:spLocks noGrp="1"/>
          </p:cNvSpPr>
          <p:nvPr>
            <p:ph idx="1"/>
          </p:nvPr>
        </p:nvSpPr>
        <p:spPr>
          <a:xfrm>
            <a:off x="1992313" y="404813"/>
            <a:ext cx="8229600" cy="4525962"/>
          </a:xfrm>
        </p:spPr>
        <p:txBody>
          <a:bodyPr/>
          <a:lstStyle/>
          <a:p>
            <a:pPr algn="just"/>
            <a:r>
              <a:rPr lang="kk-KZ" altLang="ru-RU" sz="2000"/>
              <a:t>Орта және алыс ИҚ спектр диапазондары екі «мөлдірлік тереземен» келтірілген: 3 – 5 мкм және 8 – 14 мкм. Бұл толқын ұзындықтарына Жердің өзінің максималды жарықтық сәулеленуі келеді. Жер бетінде орналасқан әртүрлі объектілер, әртүрлі сәулелену қабілеттеріне ие болғандықтан, бұл диапазондарда жер бетінің жылу картасын көрсететін суреттер пайда болады. Алынған суреттер шынайы объектілердің пішінін сақтайды, дегенмен олардың түстік контрасті, адам көзі қабылдап үйренгеннен ерекшеленеді. Суреттердің қолдану саласы: жер бетіндегі объектілердің жылулық қасиеттерін зерттеу, олардың сәулелерінің жылулық алқаптарын құрастыру, қаладағы жылумен қамту тораптарының мониторингі және т.б. Бұл спектрлік диапазонда қашықтықтан зондтау ИҚ және лазерлік жүйелермен жүзеге асады. </a:t>
            </a:r>
            <a:endParaRPr lang="ru-RU" altLang="ru-RU" sz="2000"/>
          </a:p>
          <a:p>
            <a:endParaRPr lang="ru-RU" altLang="ru-RU" smtClean="0"/>
          </a:p>
        </p:txBody>
      </p:sp>
      <p:pic>
        <p:nvPicPr>
          <p:cNvPr id="40963" name="Рисунок 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8233" y="4258705"/>
            <a:ext cx="8351837"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2477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ъект 2"/>
          <p:cNvSpPr>
            <a:spLocks noGrp="1"/>
          </p:cNvSpPr>
          <p:nvPr>
            <p:ph idx="1"/>
          </p:nvPr>
        </p:nvSpPr>
        <p:spPr>
          <a:xfrm>
            <a:off x="1919288" y="620713"/>
            <a:ext cx="8229600" cy="3168650"/>
          </a:xfrm>
        </p:spPr>
        <p:txBody>
          <a:bodyPr/>
          <a:lstStyle/>
          <a:p>
            <a:pPr marL="0" indent="0" algn="just">
              <a:buNone/>
            </a:pPr>
            <a:r>
              <a:rPr lang="kk-KZ" altLang="ru-RU" sz="1800"/>
              <a:t>ҚЗ радиодиапазонда жүргізу кезінде ультрақысқа электромагниттік толқындар  (УҚТ) қолданылады, олар толқын ұзындығы 1 мм – 30 см ие. Сәулелену қабылдағышы өзіндік микротолқынды сәулеленуімен қатар, шағылысқанды тіркей алады  (бұл жағдайда жер бетінің шағылысуы тасымалдаушының бортынан жүзеге асады). Түсіріс радиотехникалық станциялардан, бүйірлік шолудың радиолокационды станцияларынан  (БШРЛС), бірақ жиі синтезделген апертуралық антеннасы бар бүйірлік шолудың радиолокационды станцияларымен жүргізіледі. Алынатын бейнелер мұз жамылғысының мониторингі, су бетінің зерттеулері және т.б. мақсаттар үшін қолданылады. Әсіресе бұл материалдар жер бетінің рельефі туралы ақпарат алу үшін ыңғайлы. </a:t>
            </a:r>
            <a:endParaRPr lang="ru-RU" altLang="ru-RU" smtClean="0"/>
          </a:p>
        </p:txBody>
      </p:sp>
      <p:pic>
        <p:nvPicPr>
          <p:cNvPr id="41987" name="Рисунок 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8169" y="3660990"/>
            <a:ext cx="8351837"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04947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Заголовок 1"/>
          <p:cNvSpPr>
            <a:spLocks noGrp="1"/>
          </p:cNvSpPr>
          <p:nvPr>
            <p:ph type="title"/>
          </p:nvPr>
        </p:nvSpPr>
        <p:spPr/>
        <p:txBody>
          <a:bodyPr/>
          <a:lstStyle/>
          <a:p>
            <a:pPr algn="ctr"/>
            <a:r>
              <a:rPr lang="kk-KZ" altLang="ru-RU" i="1" dirty="0" smtClean="0"/>
              <a:t>Рұқсаттық қабілеттері</a:t>
            </a:r>
            <a:endParaRPr lang="ru-RU" altLang="ru-RU" dirty="0" smtClean="0"/>
          </a:p>
        </p:txBody>
      </p:sp>
      <p:sp>
        <p:nvSpPr>
          <p:cNvPr id="43011" name="Объект 2"/>
          <p:cNvSpPr>
            <a:spLocks noGrp="1"/>
          </p:cNvSpPr>
          <p:nvPr>
            <p:ph idx="1"/>
          </p:nvPr>
        </p:nvSpPr>
        <p:spPr>
          <a:xfrm>
            <a:off x="1556951" y="2397211"/>
            <a:ext cx="8653849" cy="2611394"/>
          </a:xfrm>
        </p:spPr>
        <p:txBody>
          <a:bodyPr/>
          <a:lstStyle/>
          <a:p>
            <a:pPr algn="just"/>
            <a:r>
              <a:rPr lang="kk-KZ" altLang="ru-RU" dirty="0" smtClean="0"/>
              <a:t>Қашықтық барлау нәтижесінде алынатын деректердің сапасы оның кеңістіктік, спектралдық, радиометрлік және уақыт бойынша рұқсатына байланысты.</a:t>
            </a:r>
            <a:endParaRPr lang="ru-RU" altLang="ru-RU" dirty="0" smtClean="0"/>
          </a:p>
          <a:p>
            <a:endParaRPr lang="ru-RU" altLang="ru-RU" dirty="0" smtClean="0"/>
          </a:p>
        </p:txBody>
      </p:sp>
    </p:spTree>
    <p:extLst>
      <p:ext uri="{BB962C8B-B14F-4D97-AF65-F5344CB8AC3E}">
        <p14:creationId xmlns:p14="http://schemas.microsoft.com/office/powerpoint/2010/main" val="2974072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Заголовок 1"/>
          <p:cNvSpPr>
            <a:spLocks noGrp="1"/>
          </p:cNvSpPr>
          <p:nvPr>
            <p:ph type="title"/>
          </p:nvPr>
        </p:nvSpPr>
        <p:spPr/>
        <p:txBody>
          <a:bodyPr/>
          <a:lstStyle/>
          <a:p>
            <a:pPr algn="ctr"/>
            <a:r>
              <a:rPr lang="kk-KZ" altLang="ru-RU" i="1" dirty="0" smtClean="0"/>
              <a:t>Кеңістіктік рұқсат</a:t>
            </a:r>
            <a:endParaRPr lang="ru-RU" altLang="ru-RU" dirty="0" smtClean="0"/>
          </a:p>
        </p:txBody>
      </p:sp>
      <p:sp>
        <p:nvSpPr>
          <p:cNvPr id="44035" name="Объект 2"/>
          <p:cNvSpPr>
            <a:spLocks noGrp="1"/>
          </p:cNvSpPr>
          <p:nvPr>
            <p:ph idx="1"/>
          </p:nvPr>
        </p:nvSpPr>
        <p:spPr>
          <a:xfrm>
            <a:off x="1981200" y="1600201"/>
            <a:ext cx="8229600" cy="3484563"/>
          </a:xfrm>
        </p:spPr>
        <p:txBody>
          <a:bodyPr/>
          <a:lstStyle/>
          <a:p>
            <a:pPr algn="just"/>
            <a:r>
              <a:rPr lang="kk-KZ" altLang="ru-RU" sz="2400"/>
              <a:t>Суретте жазылатын пиксель өлшемі бойынша сипатталады, 1 – 1000 м шамасында түрленеді.  Пиксель өлшемі мен кеңістіктік шешу қабілеттілігін айыру өте маңызды, өйткені олар бір-бірінің орнын баса алмайды. Егер датчиктің кеңістіктік шешу қабілеттілігі 20 м болып, ал датчикпен қалыптасқан сурет толық шешу қабілеттілігінде ұсынылса, онда әрбір пиксель жердегі 20×20 аумақты қамтиды.</a:t>
            </a:r>
            <a:endParaRPr lang="ru-RU" altLang="ru-RU" sz="2400"/>
          </a:p>
        </p:txBody>
      </p:sp>
    </p:spTree>
    <p:extLst>
      <p:ext uri="{BB962C8B-B14F-4D97-AF65-F5344CB8AC3E}">
        <p14:creationId xmlns:p14="http://schemas.microsoft.com/office/powerpoint/2010/main" val="4161211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Заголовок 1"/>
          <p:cNvSpPr>
            <a:spLocks noGrp="1"/>
          </p:cNvSpPr>
          <p:nvPr>
            <p:ph type="title"/>
          </p:nvPr>
        </p:nvSpPr>
        <p:spPr/>
        <p:txBody>
          <a:bodyPr/>
          <a:lstStyle/>
          <a:p>
            <a:r>
              <a:rPr lang="kk-KZ" altLang="ru-RU" i="1" smtClean="0"/>
              <a:t>Спектрл</a:t>
            </a:r>
            <a:r>
              <a:rPr lang="ru-RU" altLang="ru-RU" i="1" smtClean="0"/>
              <a:t>і</a:t>
            </a:r>
            <a:r>
              <a:rPr lang="kk-KZ" altLang="ru-RU" i="1" smtClean="0"/>
              <a:t>қ рұқсат</a:t>
            </a:r>
            <a:endParaRPr lang="ru-RU" altLang="ru-RU" smtClean="0"/>
          </a:p>
        </p:txBody>
      </p:sp>
      <p:sp>
        <p:nvSpPr>
          <p:cNvPr id="45059" name="Объект 2"/>
          <p:cNvSpPr>
            <a:spLocks noGrp="1"/>
          </p:cNvSpPr>
          <p:nvPr>
            <p:ph idx="1"/>
          </p:nvPr>
        </p:nvSpPr>
        <p:spPr/>
        <p:txBody>
          <a:bodyPr/>
          <a:lstStyle/>
          <a:p>
            <a:pPr algn="just"/>
            <a:r>
              <a:rPr lang="kk-KZ" altLang="ru-RU" sz="2000"/>
              <a:t>Спектрлі рұқсат электромагнитті спектрдің қабылдайтын диапазонының спетрлі белдігінің санына және түсіру зонасының өлшеміне лайық. Суретті қашықтықтан қалыптастырудың көпшілік жүйесі қабылдайтын сәулеленудің толқын ұзындығының диапазоны болады. Спектрлі зоналардың саны бірнеше жүзге дейін түрленеді. Спектрлі зонаның қажет етілетін саны сүзгілермен қамтамасыз етіледі. Жоғары спектрлі шешу қабілеттілігіне призма және дифракциялық торды қолдану арқылы жетеді. Спектрлі диапазонның санына байланысты серіктік суреттер бірнеше түрге бөлінеді: монохроматикалық  (бірзоналық, интегралды және панхроматикалық); мультиспектрлі  (2-10 дейінгі спектрлі зоналар); гиперспектрлі  (мүмкін болатын 100 спектрлі зоналар).</a:t>
            </a:r>
            <a:endParaRPr lang="ru-RU" altLang="ru-RU" sz="2000"/>
          </a:p>
        </p:txBody>
      </p:sp>
    </p:spTree>
    <p:extLst>
      <p:ext uri="{BB962C8B-B14F-4D97-AF65-F5344CB8AC3E}">
        <p14:creationId xmlns:p14="http://schemas.microsoft.com/office/powerpoint/2010/main" val="555339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1"/>
          <p:cNvSpPr>
            <a:spLocks noGrp="1"/>
          </p:cNvSpPr>
          <p:nvPr>
            <p:ph type="title"/>
          </p:nvPr>
        </p:nvSpPr>
        <p:spPr/>
        <p:txBody>
          <a:bodyPr/>
          <a:lstStyle/>
          <a:p>
            <a:r>
              <a:rPr lang="kk-KZ" altLang="ru-RU" i="1" smtClean="0"/>
              <a:t>Радиометрлік рұқсат</a:t>
            </a:r>
            <a:endParaRPr lang="ru-RU" altLang="ru-RU" smtClean="0"/>
          </a:p>
        </p:txBody>
      </p:sp>
      <p:sp>
        <p:nvSpPr>
          <p:cNvPr id="46083" name="Объект 2"/>
          <p:cNvSpPr>
            <a:spLocks noGrp="1"/>
          </p:cNvSpPr>
          <p:nvPr>
            <p:ph idx="1"/>
          </p:nvPr>
        </p:nvSpPr>
        <p:spPr>
          <a:xfrm>
            <a:off x="1992313" y="1341438"/>
            <a:ext cx="8229600" cy="4525962"/>
          </a:xfrm>
        </p:spPr>
        <p:txBody>
          <a:bodyPr/>
          <a:lstStyle/>
          <a:p>
            <a:pPr algn="just"/>
            <a:r>
              <a:rPr lang="kk-KZ" altLang="ru-RU" sz="2400"/>
              <a:t>Сенсор тізбектей алатын  сигналдың деңгей саны. Әдетте 256 – 16384 деңгей беретін 8- 14 бит аралығында түрленеді. Бұл сипаттама сондай-ақ инструменттегі шуға да байланысты. Радиометрлік шешу қабілеттілігі абсолютті қара түстен абсолютті ақ түске ауысуға лайық динамикалық диапазонның дискреттелу деңгейінің санымен сипатталады. Динамикалық диапазон, екілік форматтағы серіктік суреттің бастапқы сандық мағыналарын өзгерту үшін қолданылатын бит санына сәйкес келеді (1бит=2). Сондай-ақ 8-биттік радиометрлік шешу қабілеттілігінде спектрлік жарықтың мағыналары 0-255 дейін өзгере алады, ал 7-биттікте 0-127 дейін өзгереді.</a:t>
            </a:r>
            <a:endParaRPr lang="ru-RU" altLang="ru-RU" sz="2400"/>
          </a:p>
        </p:txBody>
      </p:sp>
    </p:spTree>
    <p:extLst>
      <p:ext uri="{BB962C8B-B14F-4D97-AF65-F5344CB8AC3E}">
        <p14:creationId xmlns:p14="http://schemas.microsoft.com/office/powerpoint/2010/main" val="2458630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Заголовок 1"/>
          <p:cNvSpPr>
            <a:spLocks noGrp="1"/>
          </p:cNvSpPr>
          <p:nvPr>
            <p:ph type="title"/>
          </p:nvPr>
        </p:nvSpPr>
        <p:spPr>
          <a:xfrm>
            <a:off x="1992313" y="260350"/>
            <a:ext cx="8229600" cy="1143000"/>
          </a:xfrm>
        </p:spPr>
        <p:txBody>
          <a:bodyPr/>
          <a:lstStyle/>
          <a:p>
            <a:r>
              <a:rPr lang="kk-KZ" altLang="ru-RU" i="1" smtClean="0"/>
              <a:t>Уақыттық рұқсат</a:t>
            </a:r>
            <a:endParaRPr lang="ru-RU" altLang="ru-RU" smtClean="0"/>
          </a:p>
        </p:txBody>
      </p:sp>
      <p:sp>
        <p:nvSpPr>
          <p:cNvPr id="47107" name="Объект 2"/>
          <p:cNvSpPr>
            <a:spLocks noGrp="1"/>
          </p:cNvSpPr>
          <p:nvPr>
            <p:ph idx="1"/>
          </p:nvPr>
        </p:nvSpPr>
        <p:spPr>
          <a:xfrm>
            <a:off x="1992313" y="1412876"/>
            <a:ext cx="8229600" cy="4752975"/>
          </a:xfrm>
        </p:spPr>
        <p:txBody>
          <a:bodyPr/>
          <a:lstStyle/>
          <a:p>
            <a:pPr algn="just"/>
            <a:r>
              <a:rPr lang="kk-KZ" altLang="ru-RU" sz="2000"/>
              <a:t>Қажет болған аймақ үстіндегі серіктің ұшу жиілігі болып табылады. Әр түрлі кескін формаларын зерттеу барысында мағынасы өте зор. Алғашында формалардың анализі әскери жорықтар үшін жүргізілген, әсіресе қарсыласын бақылау үшін. Уақыттық рұқсат арқылы, датчик Жер бетінен қанша сурет алатындығы анықталады. Уақытша шешу қабілеттілігі ЖҚЗ объектілерінің өзгерісін анықтағанда және зерттегенде өте маңызды.</a:t>
            </a:r>
            <a:endParaRPr lang="ru-RU" altLang="ru-RU" sz="2000"/>
          </a:p>
          <a:p>
            <a:pPr algn="just"/>
            <a:r>
              <a:rPr lang="kk-KZ" altLang="ru-RU" sz="2000"/>
              <a:t>Қашықтық барлау деректерінің негізінде дәл карталарды жасау үшін геометриялық қателіктерді жоятын трансформация қажет. Тік төменге бағытталған аппарат арқылы түсірілген Жер суреті, кескіннің тек центрінде қателіксіз болады. Қателіктердің коррекциясы фотограмметрия процесі кезінде жүзеге асады. 1990 жылдан бастап көптеген коммерциялық жер серіктері, өндірісте кателіксіз күйінде жасап шығарылады.</a:t>
            </a:r>
            <a:endParaRPr lang="ru-RU" altLang="ru-RU" sz="2000"/>
          </a:p>
          <a:p>
            <a:endParaRPr lang="ru-RU" altLang="ru-RU" smtClean="0"/>
          </a:p>
        </p:txBody>
      </p:sp>
    </p:spTree>
    <p:extLst>
      <p:ext uri="{BB962C8B-B14F-4D97-AF65-F5344CB8AC3E}">
        <p14:creationId xmlns:p14="http://schemas.microsoft.com/office/powerpoint/2010/main" val="2601951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Содержимое 3" descr="http://mongolianislam.mn/kz/wp-content/uploads/2012/01/jer.jpg"/>
          <p:cNvPicPr>
            <a:picLocks noGrp="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847850" y="981075"/>
            <a:ext cx="3525838" cy="2717800"/>
          </a:xfrm>
        </p:spPr>
      </p:pic>
      <p:pic>
        <p:nvPicPr>
          <p:cNvPr id="48131" name="Содержимое 5" descr="http://gdb.rferl.org/E232BA29-DC11-414A-9765-EF209A2DC01B_mw1024_n_s.jpg"/>
          <p:cNvPicPr>
            <a:picLocks noGrp="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4079876" y="2389189"/>
            <a:ext cx="3851275" cy="2852737"/>
          </a:xfrm>
        </p:spPr>
      </p:pic>
      <p:sp>
        <p:nvSpPr>
          <p:cNvPr id="48132" name="Прямоугольник 5"/>
          <p:cNvSpPr>
            <a:spLocks noChangeArrowheads="1"/>
          </p:cNvSpPr>
          <p:nvPr/>
        </p:nvSpPr>
        <p:spPr bwMode="auto">
          <a:xfrm>
            <a:off x="2855913" y="476250"/>
            <a:ext cx="1587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kk-KZ" altLang="ru-RU" sz="1800">
                <a:latin typeface="Trebuchet MS" panose="020B0603020202020204" pitchFamily="34" charset="0"/>
              </a:rPr>
              <a:t>Жер сілкінісі</a:t>
            </a:r>
            <a:endParaRPr lang="ru-RU" altLang="ru-RU" sz="1800">
              <a:latin typeface="Trebuchet MS" panose="020B0603020202020204" pitchFamily="34" charset="0"/>
            </a:endParaRPr>
          </a:p>
        </p:txBody>
      </p:sp>
      <p:sp>
        <p:nvSpPr>
          <p:cNvPr id="48133" name="Прямоугольник 6"/>
          <p:cNvSpPr>
            <a:spLocks noChangeArrowheads="1"/>
          </p:cNvSpPr>
          <p:nvPr/>
        </p:nvSpPr>
        <p:spPr bwMode="auto">
          <a:xfrm>
            <a:off x="5591175" y="1700214"/>
            <a:ext cx="14620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kk-KZ" altLang="ru-RU" sz="1800" dirty="0">
                <a:latin typeface="Trebuchet MS" panose="020B0603020202020204" pitchFamily="34" charset="0"/>
              </a:rPr>
              <a:t>Су тасқыны </a:t>
            </a:r>
            <a:endParaRPr lang="ru-RU" altLang="ru-RU" sz="1800" dirty="0">
              <a:latin typeface="Trebuchet MS" panose="020B0603020202020204" pitchFamily="34" charset="0"/>
            </a:endParaRPr>
          </a:p>
        </p:txBody>
      </p:sp>
      <p:pic>
        <p:nvPicPr>
          <p:cNvPr id="48134" name="Рисунок 7" descr="http://www.trt.net.tr/medya4/resim/2012/07/05/0db75eb4-bad5-4563-9138-06a0b766bf0c-444x33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6588" y="4149725"/>
            <a:ext cx="3657600" cy="26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5" name="Прямоугольник 8"/>
          <p:cNvSpPr>
            <a:spLocks noChangeArrowheads="1"/>
          </p:cNvSpPr>
          <p:nvPr/>
        </p:nvSpPr>
        <p:spPr bwMode="auto">
          <a:xfrm>
            <a:off x="8688388" y="3613150"/>
            <a:ext cx="646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kk-KZ" altLang="ru-RU" sz="1800">
                <a:latin typeface="Trebuchet MS" panose="020B0603020202020204" pitchFamily="34" charset="0"/>
              </a:rPr>
              <a:t>Сел </a:t>
            </a:r>
            <a:endParaRPr lang="ru-RU" altLang="ru-RU" sz="1800">
              <a:latin typeface="Trebuchet MS" panose="020B0603020202020204" pitchFamily="34" charset="0"/>
            </a:endParaRPr>
          </a:p>
        </p:txBody>
      </p:sp>
      <p:sp>
        <p:nvSpPr>
          <p:cNvPr id="8" name="Прямоугольник 6"/>
          <p:cNvSpPr>
            <a:spLocks noChangeArrowheads="1"/>
          </p:cNvSpPr>
          <p:nvPr/>
        </p:nvSpPr>
        <p:spPr bwMode="auto">
          <a:xfrm>
            <a:off x="9011444" y="476250"/>
            <a:ext cx="1343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kk-KZ" altLang="ru-RU" sz="1800" dirty="0" smtClean="0">
                <a:solidFill>
                  <a:srgbClr val="FF0000"/>
                </a:solidFill>
                <a:latin typeface="Trebuchet MS" panose="020B0603020202020204" pitchFamily="34" charset="0"/>
              </a:rPr>
              <a:t>Мысалдар:</a:t>
            </a:r>
            <a:endParaRPr lang="ru-RU" altLang="ru-RU" sz="1800" dirty="0">
              <a:solidFill>
                <a:srgbClr val="FF0000"/>
              </a:solidFill>
              <a:latin typeface="Trebuchet MS" panose="020B0603020202020204" pitchFamily="34" charset="0"/>
            </a:endParaRPr>
          </a:p>
        </p:txBody>
      </p:sp>
    </p:spTree>
    <p:extLst>
      <p:ext uri="{BB962C8B-B14F-4D97-AF65-F5344CB8AC3E}">
        <p14:creationId xmlns:p14="http://schemas.microsoft.com/office/powerpoint/2010/main" val="33992100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Прямоугольник 3"/>
          <p:cNvSpPr>
            <a:spLocks noChangeArrowheads="1"/>
          </p:cNvSpPr>
          <p:nvPr/>
        </p:nvSpPr>
        <p:spPr bwMode="auto">
          <a:xfrm>
            <a:off x="5711825" y="611189"/>
            <a:ext cx="1504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kk-KZ" altLang="ru-RU" sz="1800">
                <a:latin typeface="Trebuchet MS" panose="020B0603020202020204" pitchFamily="34" charset="0"/>
              </a:rPr>
              <a:t>Қар көшкіні </a:t>
            </a:r>
            <a:endParaRPr lang="ru-RU" altLang="ru-RU" sz="1800">
              <a:latin typeface="Trebuchet MS" panose="020B0603020202020204" pitchFamily="34" charset="0"/>
            </a:endParaRPr>
          </a:p>
        </p:txBody>
      </p:sp>
      <p:pic>
        <p:nvPicPr>
          <p:cNvPr id="49155" name="Содержимое 7" descr="http://altaynews.kz/kaz/uploads/posts/2013-02/1360833730_3-kz.jpg"/>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5188" y="1285875"/>
            <a:ext cx="3924300" cy="242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Рисунок 5" descr="https://encrypted-tbn0.gstatic.com/images?q=tbn:ANd9GcT7bsBFiEezfIIdKie7xEoLnfVvOib8cD8dlLB_gYVOHk-DTP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0426" y="4581526"/>
            <a:ext cx="4068763" cy="213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Прямоугольник 6"/>
          <p:cNvSpPr>
            <a:spLocks noChangeArrowheads="1"/>
          </p:cNvSpPr>
          <p:nvPr/>
        </p:nvSpPr>
        <p:spPr bwMode="auto">
          <a:xfrm>
            <a:off x="5951539" y="4076700"/>
            <a:ext cx="1025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kk-KZ" altLang="ru-RU" sz="1800">
                <a:latin typeface="Trebuchet MS" panose="020B0603020202020204" pitchFamily="34" charset="0"/>
              </a:rPr>
              <a:t>Өрттер </a:t>
            </a:r>
            <a:endParaRPr lang="ru-RU" altLang="ru-RU" sz="1800">
              <a:latin typeface="Trebuchet MS" panose="020B0603020202020204" pitchFamily="34" charset="0"/>
            </a:endParaRPr>
          </a:p>
        </p:txBody>
      </p:sp>
      <p:pic>
        <p:nvPicPr>
          <p:cNvPr id="49158" name="Содержимое 8" descr="http://altaynews.kz/kaz/uploads/posts/2013-02/1360036285_32-kz.jpg"/>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24638" y="1368425"/>
            <a:ext cx="3287712"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27014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00376" y="260350"/>
            <a:ext cx="6511925" cy="1143000"/>
          </a:xfrm>
        </p:spPr>
        <p:txBody>
          <a:bodyPr/>
          <a:lstStyle/>
          <a:p>
            <a:pPr>
              <a:buClr>
                <a:schemeClr val="accent6">
                  <a:lumMod val="75000"/>
                </a:schemeClr>
              </a:buClr>
              <a:defRPr/>
            </a:pPr>
            <a:r>
              <a:rPr lang="kk-KZ" sz="3200" i="1" dirty="0">
                <a:solidFill>
                  <a:srgbClr val="FF0000"/>
                </a:solidFill>
                <a:latin typeface="Times New Roman" pitchFamily="18" charset="0"/>
                <a:cs typeface="Times New Roman" pitchFamily="18" charset="0"/>
              </a:rPr>
              <a:t>Төтенше жағдайлар</a:t>
            </a:r>
            <a:endParaRPr lang="ru-RU" sz="3200" i="1" dirty="0">
              <a:solidFill>
                <a:srgbClr val="FF0000"/>
              </a:solidFill>
              <a:latin typeface="Times New Roman" pitchFamily="18" charset="0"/>
              <a:cs typeface="Times New Roman" pitchFamily="18" charset="0"/>
            </a:endParaRPr>
          </a:p>
        </p:txBody>
      </p:sp>
      <p:sp>
        <p:nvSpPr>
          <p:cNvPr id="3" name="Объект 2"/>
          <p:cNvSpPr>
            <a:spLocks noGrp="1"/>
          </p:cNvSpPr>
          <p:nvPr>
            <p:ph sz="quarter" idx="4294967295"/>
          </p:nvPr>
        </p:nvSpPr>
        <p:spPr>
          <a:xfrm>
            <a:off x="1996307" y="1159669"/>
            <a:ext cx="8208912" cy="5256584"/>
          </a:xfrm>
          <a:extLst/>
        </p:spPr>
        <p:txBody>
          <a:bodyPr numCol="2" rtlCol="0">
            <a:normAutofit fontScale="77500" lnSpcReduction="20000"/>
          </a:bodyPr>
          <a:lstStyle/>
          <a:p>
            <a:pPr marL="45720" indent="0" algn="ctr">
              <a:buClr>
                <a:schemeClr val="accent6">
                  <a:lumMod val="75000"/>
                </a:schemeClr>
              </a:buClr>
              <a:buNone/>
              <a:defRPr/>
            </a:pPr>
            <a:r>
              <a:rPr lang="kk-KZ" b="1" dirty="0">
                <a:solidFill>
                  <a:schemeClr val="tx1">
                    <a:lumMod val="75000"/>
                    <a:lumOff val="25000"/>
                  </a:schemeClr>
                </a:solidFill>
                <a:latin typeface="Times New Roman" pitchFamily="18" charset="0"/>
                <a:cs typeface="Times New Roman" pitchFamily="18" charset="0"/>
              </a:rPr>
              <a:t>Антропогенді</a:t>
            </a:r>
          </a:p>
          <a:p>
            <a:pPr marL="45720" indent="0">
              <a:buClr>
                <a:schemeClr val="accent6">
                  <a:lumMod val="75000"/>
                </a:schemeClr>
              </a:buClr>
              <a:buNone/>
              <a:defRPr/>
            </a:pPr>
            <a:r>
              <a:rPr lang="kk-KZ" dirty="0">
                <a:solidFill>
                  <a:schemeClr val="tx1">
                    <a:lumMod val="75000"/>
                    <a:lumOff val="25000"/>
                  </a:schemeClr>
                </a:solidFill>
                <a:latin typeface="Times New Roman" pitchFamily="18" charset="0"/>
                <a:cs typeface="Times New Roman" pitchFamily="18" charset="0"/>
              </a:rPr>
              <a:t>- Көлік апаттары</a:t>
            </a:r>
          </a:p>
          <a:p>
            <a:pPr marL="45720" indent="0">
              <a:buClr>
                <a:schemeClr val="accent6">
                  <a:lumMod val="75000"/>
                </a:schemeClr>
              </a:buClr>
              <a:buNone/>
              <a:defRPr/>
            </a:pPr>
            <a:r>
              <a:rPr lang="kk-KZ" dirty="0">
                <a:solidFill>
                  <a:schemeClr val="tx1">
                    <a:lumMod val="75000"/>
                    <a:lumOff val="25000"/>
                  </a:schemeClr>
                </a:solidFill>
                <a:latin typeface="Times New Roman" pitchFamily="18" charset="0"/>
                <a:cs typeface="Times New Roman" pitchFamily="18" charset="0"/>
              </a:rPr>
              <a:t>- Өндірістік объектілердегі апат</a:t>
            </a:r>
          </a:p>
          <a:p>
            <a:pPr marL="45720" indent="0">
              <a:buClr>
                <a:schemeClr val="accent6">
                  <a:lumMod val="75000"/>
                </a:schemeClr>
              </a:buClr>
              <a:buNone/>
              <a:defRPr/>
            </a:pPr>
            <a:r>
              <a:rPr lang="kk-KZ" dirty="0">
                <a:solidFill>
                  <a:schemeClr val="tx1">
                    <a:lumMod val="75000"/>
                    <a:lumOff val="25000"/>
                  </a:schemeClr>
                </a:solidFill>
                <a:latin typeface="Times New Roman" pitchFamily="18" charset="0"/>
                <a:cs typeface="Times New Roman" pitchFamily="18" charset="0"/>
              </a:rPr>
              <a:t>- Сушаруашылық апаттар</a:t>
            </a:r>
          </a:p>
          <a:p>
            <a:pPr marL="45720" indent="0">
              <a:buClr>
                <a:schemeClr val="accent6">
                  <a:lumMod val="75000"/>
                </a:schemeClr>
              </a:buClr>
              <a:buNone/>
              <a:defRPr/>
            </a:pPr>
            <a:r>
              <a:rPr lang="kk-KZ" dirty="0">
                <a:solidFill>
                  <a:schemeClr val="tx1">
                    <a:lumMod val="75000"/>
                    <a:lumOff val="25000"/>
                  </a:schemeClr>
                </a:solidFill>
                <a:latin typeface="Times New Roman" pitchFamily="18" charset="0"/>
                <a:cs typeface="Times New Roman" pitchFamily="18" charset="0"/>
              </a:rPr>
              <a:t>- Өмірмен қамсыздандыру об. апат</a:t>
            </a:r>
          </a:p>
          <a:p>
            <a:pPr marL="45720" indent="0">
              <a:buClr>
                <a:schemeClr val="accent6">
                  <a:lumMod val="75000"/>
                </a:schemeClr>
              </a:buClr>
              <a:buNone/>
              <a:defRPr/>
            </a:pPr>
            <a:r>
              <a:rPr lang="kk-KZ" dirty="0">
                <a:solidFill>
                  <a:schemeClr val="tx1">
                    <a:lumMod val="75000"/>
                    <a:lumOff val="25000"/>
                  </a:schemeClr>
                </a:solidFill>
                <a:latin typeface="Times New Roman" pitchFamily="18" charset="0"/>
                <a:cs typeface="Times New Roman" pitchFamily="18" charset="0"/>
              </a:rPr>
              <a:t>- Өрт-жарылыс қауіпті об. апат</a:t>
            </a:r>
          </a:p>
          <a:p>
            <a:pPr marL="45720" indent="0">
              <a:buClr>
                <a:schemeClr val="accent6">
                  <a:lumMod val="75000"/>
                </a:schemeClr>
              </a:buClr>
              <a:buNone/>
              <a:defRPr/>
            </a:pPr>
            <a:r>
              <a:rPr lang="kk-KZ" dirty="0">
                <a:solidFill>
                  <a:schemeClr val="tx1">
                    <a:lumMod val="75000"/>
                    <a:lumOff val="25000"/>
                  </a:schemeClr>
                </a:solidFill>
                <a:latin typeface="Times New Roman" pitchFamily="18" charset="0"/>
                <a:cs typeface="Times New Roman" pitchFamily="18" charset="0"/>
              </a:rPr>
              <a:t>- Гидросфера жағдайының ауысуымен байланысты апат</a:t>
            </a:r>
          </a:p>
          <a:p>
            <a:pPr marL="45720" indent="0">
              <a:buClr>
                <a:schemeClr val="accent6">
                  <a:lumMod val="75000"/>
                </a:schemeClr>
              </a:buClr>
              <a:buNone/>
              <a:defRPr/>
            </a:pPr>
            <a:endParaRPr lang="kk-KZ" b="1" dirty="0">
              <a:solidFill>
                <a:schemeClr val="tx1">
                  <a:lumMod val="75000"/>
                  <a:lumOff val="25000"/>
                </a:schemeClr>
              </a:solidFill>
              <a:latin typeface="Times New Roman" pitchFamily="18" charset="0"/>
              <a:cs typeface="Times New Roman" pitchFamily="18" charset="0"/>
            </a:endParaRPr>
          </a:p>
          <a:p>
            <a:pPr marL="45720" indent="0">
              <a:buClr>
                <a:schemeClr val="accent6">
                  <a:lumMod val="75000"/>
                </a:schemeClr>
              </a:buClr>
              <a:buNone/>
              <a:defRPr/>
            </a:pPr>
            <a:endParaRPr lang="kk-KZ" b="1" dirty="0">
              <a:solidFill>
                <a:schemeClr val="tx1">
                  <a:lumMod val="75000"/>
                  <a:lumOff val="25000"/>
                </a:schemeClr>
              </a:solidFill>
              <a:latin typeface="Times New Roman" pitchFamily="18" charset="0"/>
              <a:cs typeface="Times New Roman" pitchFamily="18" charset="0"/>
            </a:endParaRPr>
          </a:p>
          <a:p>
            <a:pPr marL="45720" indent="0">
              <a:buClr>
                <a:schemeClr val="accent6">
                  <a:lumMod val="75000"/>
                </a:schemeClr>
              </a:buClr>
              <a:buNone/>
              <a:defRPr/>
            </a:pPr>
            <a:endParaRPr lang="kk-KZ" b="1" dirty="0">
              <a:solidFill>
                <a:schemeClr val="tx1">
                  <a:lumMod val="75000"/>
                  <a:lumOff val="25000"/>
                </a:schemeClr>
              </a:solidFill>
              <a:latin typeface="Times New Roman" pitchFamily="18" charset="0"/>
              <a:cs typeface="Times New Roman" pitchFamily="18" charset="0"/>
            </a:endParaRPr>
          </a:p>
          <a:p>
            <a:pPr marL="45720" indent="0">
              <a:buClr>
                <a:schemeClr val="accent6">
                  <a:lumMod val="75000"/>
                </a:schemeClr>
              </a:buClr>
              <a:buNone/>
              <a:defRPr/>
            </a:pPr>
            <a:endParaRPr lang="kk-KZ" b="1" dirty="0">
              <a:solidFill>
                <a:schemeClr val="tx1">
                  <a:lumMod val="75000"/>
                  <a:lumOff val="25000"/>
                </a:schemeClr>
              </a:solidFill>
              <a:latin typeface="Times New Roman" pitchFamily="18" charset="0"/>
              <a:cs typeface="Times New Roman" pitchFamily="18" charset="0"/>
            </a:endParaRPr>
          </a:p>
          <a:p>
            <a:pPr marL="45720" indent="0">
              <a:buClr>
                <a:schemeClr val="accent6">
                  <a:lumMod val="75000"/>
                </a:schemeClr>
              </a:buClr>
              <a:buNone/>
              <a:defRPr/>
            </a:pPr>
            <a:endParaRPr lang="kk-KZ" b="1" dirty="0">
              <a:solidFill>
                <a:schemeClr val="tx1">
                  <a:lumMod val="75000"/>
                  <a:lumOff val="25000"/>
                </a:schemeClr>
              </a:solidFill>
              <a:latin typeface="Times New Roman" pitchFamily="18" charset="0"/>
              <a:cs typeface="Times New Roman" pitchFamily="18" charset="0"/>
            </a:endParaRPr>
          </a:p>
          <a:p>
            <a:pPr marL="45720" indent="0" algn="ctr">
              <a:buClr>
                <a:schemeClr val="accent6">
                  <a:lumMod val="75000"/>
                </a:schemeClr>
              </a:buClr>
              <a:buNone/>
              <a:defRPr/>
            </a:pPr>
            <a:endParaRPr lang="kk-KZ" b="1" dirty="0">
              <a:solidFill>
                <a:schemeClr val="tx1">
                  <a:lumMod val="75000"/>
                  <a:lumOff val="25000"/>
                </a:schemeClr>
              </a:solidFill>
              <a:latin typeface="Times New Roman" pitchFamily="18" charset="0"/>
              <a:cs typeface="Times New Roman" pitchFamily="18" charset="0"/>
            </a:endParaRPr>
          </a:p>
          <a:p>
            <a:pPr marL="45720" indent="0" algn="ctr">
              <a:buClr>
                <a:schemeClr val="accent6">
                  <a:lumMod val="75000"/>
                </a:schemeClr>
              </a:buClr>
              <a:buNone/>
              <a:defRPr/>
            </a:pPr>
            <a:endParaRPr lang="kk-KZ" b="1" dirty="0">
              <a:solidFill>
                <a:schemeClr val="tx1">
                  <a:lumMod val="75000"/>
                  <a:lumOff val="25000"/>
                </a:schemeClr>
              </a:solidFill>
              <a:latin typeface="Times New Roman" pitchFamily="18" charset="0"/>
              <a:cs typeface="Times New Roman" pitchFamily="18" charset="0"/>
            </a:endParaRPr>
          </a:p>
          <a:p>
            <a:pPr marL="45720" indent="0" algn="ctr">
              <a:buClr>
                <a:schemeClr val="accent6">
                  <a:lumMod val="75000"/>
                </a:schemeClr>
              </a:buClr>
              <a:buNone/>
              <a:defRPr/>
            </a:pPr>
            <a:r>
              <a:rPr lang="kk-KZ" b="1" dirty="0">
                <a:solidFill>
                  <a:schemeClr val="tx1">
                    <a:lumMod val="75000"/>
                    <a:lumOff val="25000"/>
                  </a:schemeClr>
                </a:solidFill>
                <a:latin typeface="Times New Roman" pitchFamily="18" charset="0"/>
                <a:cs typeface="Times New Roman" pitchFamily="18" charset="0"/>
              </a:rPr>
              <a:t>Табиғи</a:t>
            </a:r>
          </a:p>
          <a:p>
            <a:pPr marL="45720" indent="0" algn="just">
              <a:buClr>
                <a:schemeClr val="accent6">
                  <a:lumMod val="75000"/>
                </a:schemeClr>
              </a:buClr>
              <a:buNone/>
              <a:defRPr/>
            </a:pPr>
            <a:r>
              <a:rPr lang="kk-KZ" dirty="0">
                <a:solidFill>
                  <a:schemeClr val="tx1">
                    <a:lumMod val="75000"/>
                    <a:lumOff val="25000"/>
                  </a:schemeClr>
                </a:solidFill>
                <a:latin typeface="Times New Roman" pitchFamily="18" charset="0"/>
                <a:cs typeface="Times New Roman" pitchFamily="18" charset="0"/>
              </a:rPr>
              <a:t>- Геологиялық қауіпті құбылыстар</a:t>
            </a:r>
          </a:p>
          <a:p>
            <a:pPr marL="45720" indent="0" algn="just">
              <a:buClr>
                <a:schemeClr val="accent6">
                  <a:lumMod val="75000"/>
                </a:schemeClr>
              </a:buClr>
              <a:buNone/>
              <a:defRPr/>
            </a:pPr>
            <a:r>
              <a:rPr lang="kk-KZ" dirty="0">
                <a:solidFill>
                  <a:schemeClr val="tx1">
                    <a:lumMod val="75000"/>
                    <a:lumOff val="25000"/>
                  </a:schemeClr>
                </a:solidFill>
                <a:latin typeface="Times New Roman" pitchFamily="18" charset="0"/>
                <a:cs typeface="Times New Roman" pitchFamily="18" charset="0"/>
              </a:rPr>
              <a:t>- Гидрометеорологиялық және гелиофизикалық қауіпті құбылыстар </a:t>
            </a:r>
          </a:p>
          <a:p>
            <a:pPr marL="45720" indent="0" algn="just">
              <a:buClr>
                <a:schemeClr val="accent6">
                  <a:lumMod val="75000"/>
                </a:schemeClr>
              </a:buClr>
              <a:buNone/>
              <a:defRPr/>
            </a:pPr>
            <a:r>
              <a:rPr lang="kk-KZ" dirty="0">
                <a:solidFill>
                  <a:schemeClr val="tx1">
                    <a:lumMod val="75000"/>
                    <a:lumOff val="25000"/>
                  </a:schemeClr>
                </a:solidFill>
                <a:latin typeface="Times New Roman" pitchFamily="18" charset="0"/>
                <a:cs typeface="Times New Roman" pitchFamily="18" charset="0"/>
              </a:rPr>
              <a:t>- Табиғи өрттер</a:t>
            </a:r>
          </a:p>
          <a:p>
            <a:pPr marL="45720" indent="0" algn="just">
              <a:buClr>
                <a:schemeClr val="accent6">
                  <a:lumMod val="75000"/>
                </a:schemeClr>
              </a:buClr>
              <a:buNone/>
              <a:defRPr/>
            </a:pPr>
            <a:r>
              <a:rPr lang="kk-KZ" dirty="0">
                <a:solidFill>
                  <a:schemeClr val="tx1">
                    <a:lumMod val="75000"/>
                    <a:lumOff val="25000"/>
                  </a:schemeClr>
                </a:solidFill>
                <a:latin typeface="Times New Roman" pitchFamily="18" charset="0"/>
                <a:cs typeface="Times New Roman" pitchFamily="18" charset="0"/>
              </a:rPr>
              <a:t>- Аса қауіпті эпидемиялар</a:t>
            </a:r>
          </a:p>
          <a:p>
            <a:pPr marL="45720" indent="0" algn="just">
              <a:buClr>
                <a:schemeClr val="accent6">
                  <a:lumMod val="75000"/>
                </a:schemeClr>
              </a:buClr>
              <a:buNone/>
              <a:defRPr/>
            </a:pPr>
            <a:r>
              <a:rPr lang="kk-KZ" dirty="0">
                <a:solidFill>
                  <a:schemeClr val="tx1">
                    <a:lumMod val="75000"/>
                    <a:lumOff val="25000"/>
                  </a:schemeClr>
                </a:solidFill>
                <a:latin typeface="Times New Roman" pitchFamily="18" charset="0"/>
                <a:cs typeface="Times New Roman" pitchFamily="18" charset="0"/>
              </a:rPr>
              <a:t>- Атмосфера жағдайының құрамының ауысуымен байланысты ТЖ</a:t>
            </a:r>
          </a:p>
          <a:p>
            <a:pPr marL="45720" indent="0" algn="just">
              <a:buClr>
                <a:schemeClr val="accent6">
                  <a:lumMod val="75000"/>
                </a:schemeClr>
              </a:buClr>
              <a:buNone/>
              <a:defRPr/>
            </a:pPr>
            <a:r>
              <a:rPr lang="kk-KZ" dirty="0">
                <a:solidFill>
                  <a:schemeClr val="tx1">
                    <a:lumMod val="75000"/>
                    <a:lumOff val="25000"/>
                  </a:schemeClr>
                </a:solidFill>
                <a:latin typeface="Times New Roman" pitchFamily="18" charset="0"/>
                <a:cs typeface="Times New Roman" pitchFamily="18" charset="0"/>
              </a:rPr>
              <a:t>- Жануар және өсімдік әлемінің өзгерісімен байланысты ТЖ</a:t>
            </a:r>
          </a:p>
          <a:p>
            <a:pPr marL="45720" indent="0">
              <a:buClr>
                <a:schemeClr val="accent6">
                  <a:lumMod val="75000"/>
                </a:schemeClr>
              </a:buClr>
              <a:buNone/>
              <a:defRPr/>
            </a:pPr>
            <a:endParaRPr lang="kk-KZ" dirty="0" smtClean="0">
              <a:solidFill>
                <a:schemeClr val="tx1">
                  <a:lumMod val="75000"/>
                  <a:lumOff val="25000"/>
                </a:schemeClr>
              </a:solidFill>
            </a:endParaRPr>
          </a:p>
          <a:p>
            <a:pPr marL="45720" indent="0">
              <a:buClr>
                <a:schemeClr val="accent6">
                  <a:lumMod val="75000"/>
                </a:schemeClr>
              </a:buClr>
              <a:buNone/>
              <a:defRPr/>
            </a:pPr>
            <a:endParaRPr lang="ru-RU" dirty="0">
              <a:solidFill>
                <a:schemeClr val="tx1">
                  <a:lumMod val="75000"/>
                  <a:lumOff val="25000"/>
                </a:schemeClr>
              </a:solidFill>
            </a:endParaRPr>
          </a:p>
        </p:txBody>
      </p:sp>
    </p:spTree>
    <p:extLst>
      <p:ext uri="{BB962C8B-B14F-4D97-AF65-F5344CB8AC3E}">
        <p14:creationId xmlns:p14="http://schemas.microsoft.com/office/powerpoint/2010/main" val="26086285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82888" y="404813"/>
            <a:ext cx="6513512" cy="1143000"/>
          </a:xfrm>
        </p:spPr>
        <p:txBody>
          <a:bodyPr/>
          <a:lstStyle/>
          <a:p>
            <a:pPr>
              <a:buClr>
                <a:schemeClr val="accent6">
                  <a:lumMod val="75000"/>
                </a:schemeClr>
              </a:buClr>
              <a:defRPr/>
            </a:pPr>
            <a:r>
              <a:rPr lang="kk-KZ" sz="3200" i="1" dirty="0">
                <a:solidFill>
                  <a:schemeClr val="tx1">
                    <a:lumMod val="85000"/>
                    <a:lumOff val="15000"/>
                  </a:schemeClr>
                </a:solidFill>
                <a:latin typeface="Times New Roman" pitchFamily="18" charset="0"/>
                <a:cs typeface="Times New Roman" pitchFamily="18" charset="0"/>
              </a:rPr>
              <a:t>2015-2017 жылдар аралығындағы ҚР және ШҚО болған ТЖ</a:t>
            </a:r>
            <a:endParaRPr lang="ru-RU" sz="3200" i="1" dirty="0">
              <a:solidFill>
                <a:schemeClr val="tx1">
                  <a:lumMod val="85000"/>
                  <a:lumOff val="15000"/>
                </a:schemeClr>
              </a:solidFill>
              <a:latin typeface="Times New Roman" pitchFamily="18" charset="0"/>
              <a:cs typeface="Times New Roman" pitchFamily="18" charset="0"/>
            </a:endParaRPr>
          </a:p>
        </p:txBody>
      </p:sp>
      <p:graphicFrame>
        <p:nvGraphicFramePr>
          <p:cNvPr id="51203" name="Объект 3"/>
          <p:cNvGraphicFramePr>
            <a:graphicFrameLocks noGrp="1"/>
          </p:cNvGraphicFramePr>
          <p:nvPr>
            <p:ph sz="quarter" idx="4294967295"/>
          </p:nvPr>
        </p:nvGraphicFramePr>
        <p:xfrm>
          <a:off x="2732088" y="2225675"/>
          <a:ext cx="6502400" cy="3576638"/>
        </p:xfrm>
        <a:graphic>
          <a:graphicData uri="http://schemas.openxmlformats.org/presentationml/2006/ole">
            <mc:AlternateContent xmlns:mc="http://schemas.openxmlformats.org/markup-compatibility/2006">
              <mc:Choice xmlns:v="urn:schemas-microsoft-com:vml" Requires="v">
                <p:oleObj spid="_x0000_s1026" r:id="rId3" imgW="6504996" imgH="3578662" progId="Excel.Chart.8">
                  <p:embed/>
                </p:oleObj>
              </mc:Choice>
              <mc:Fallback>
                <p:oleObj r:id="rId3" imgW="6504996" imgH="3578662" progId="Excel.Chart.8">
                  <p:embed/>
                  <p:pic>
                    <p:nvPicPr>
                      <p:cNvPr id="0" name=""/>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2088" y="2225675"/>
                        <a:ext cx="6502400" cy="357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812498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71814" y="692150"/>
            <a:ext cx="6511925" cy="1143000"/>
          </a:xfrm>
        </p:spPr>
        <p:txBody>
          <a:bodyPr/>
          <a:lstStyle/>
          <a:p>
            <a:pPr>
              <a:buClr>
                <a:schemeClr val="accent6">
                  <a:lumMod val="75000"/>
                </a:schemeClr>
              </a:buClr>
              <a:defRPr/>
            </a:pPr>
            <a:r>
              <a:rPr lang="ru-RU" sz="3600" i="1" dirty="0">
                <a:solidFill>
                  <a:schemeClr val="tx1">
                    <a:lumMod val="85000"/>
                    <a:lumOff val="15000"/>
                  </a:schemeClr>
                </a:solidFill>
                <a:latin typeface="Times New Roman" pitchFamily="18" charset="0"/>
                <a:cs typeface="Times New Roman" pitchFamily="18" charset="0"/>
              </a:rPr>
              <a:t>2015-2017 </a:t>
            </a:r>
            <a:r>
              <a:rPr lang="ru-RU" sz="3600" i="1" dirty="0" err="1">
                <a:solidFill>
                  <a:schemeClr val="tx1">
                    <a:lumMod val="85000"/>
                    <a:lumOff val="15000"/>
                  </a:schemeClr>
                </a:solidFill>
                <a:latin typeface="Times New Roman" pitchFamily="18" charset="0"/>
                <a:cs typeface="Times New Roman" pitchFamily="18" charset="0"/>
              </a:rPr>
              <a:t>жылдар</a:t>
            </a:r>
            <a:r>
              <a:rPr lang="ru-RU" sz="3600" i="1" dirty="0">
                <a:solidFill>
                  <a:schemeClr val="tx1">
                    <a:lumMod val="85000"/>
                    <a:lumOff val="15000"/>
                  </a:schemeClr>
                </a:solidFill>
                <a:latin typeface="Times New Roman" pitchFamily="18" charset="0"/>
                <a:cs typeface="Times New Roman" pitchFamily="18" charset="0"/>
              </a:rPr>
              <a:t> </a:t>
            </a:r>
            <a:r>
              <a:rPr lang="ru-RU" sz="3600" i="1" dirty="0" err="1">
                <a:solidFill>
                  <a:schemeClr val="tx1">
                    <a:lumMod val="85000"/>
                    <a:lumOff val="15000"/>
                  </a:schemeClr>
                </a:solidFill>
                <a:latin typeface="Times New Roman" pitchFamily="18" charset="0"/>
                <a:cs typeface="Times New Roman" pitchFamily="18" charset="0"/>
              </a:rPr>
              <a:t>аралығында</a:t>
            </a:r>
            <a:r>
              <a:rPr lang="ru-RU" sz="3600" i="1" dirty="0">
                <a:solidFill>
                  <a:schemeClr val="tx1">
                    <a:lumMod val="85000"/>
                    <a:lumOff val="15000"/>
                  </a:schemeClr>
                </a:solidFill>
                <a:latin typeface="Times New Roman" pitchFamily="18" charset="0"/>
                <a:cs typeface="Times New Roman" pitchFamily="18" charset="0"/>
              </a:rPr>
              <a:t> </a:t>
            </a:r>
            <a:r>
              <a:rPr lang="ru-RU" sz="3600" i="1" dirty="0" err="1">
                <a:solidFill>
                  <a:schemeClr val="tx1">
                    <a:lumMod val="85000"/>
                    <a:lumOff val="15000"/>
                  </a:schemeClr>
                </a:solidFill>
                <a:latin typeface="Times New Roman" pitchFamily="18" charset="0"/>
                <a:cs typeface="Times New Roman" pitchFamily="18" charset="0"/>
              </a:rPr>
              <a:t>болған</a:t>
            </a:r>
            <a:r>
              <a:rPr lang="ru-RU" sz="3600" i="1" dirty="0">
                <a:solidFill>
                  <a:schemeClr val="tx1">
                    <a:lumMod val="85000"/>
                    <a:lumOff val="15000"/>
                  </a:schemeClr>
                </a:solidFill>
                <a:latin typeface="Times New Roman" pitchFamily="18" charset="0"/>
                <a:cs typeface="Times New Roman" pitchFamily="18" charset="0"/>
              </a:rPr>
              <a:t> ТЖ  </a:t>
            </a:r>
          </a:p>
        </p:txBody>
      </p:sp>
      <p:graphicFrame>
        <p:nvGraphicFramePr>
          <p:cNvPr id="52227" name="Объект 5"/>
          <p:cNvGraphicFramePr>
            <a:graphicFrameLocks noGrp="1"/>
          </p:cNvGraphicFramePr>
          <p:nvPr>
            <p:ph sz="quarter" idx="4294967295"/>
          </p:nvPr>
        </p:nvGraphicFramePr>
        <p:xfrm>
          <a:off x="2949575" y="2370139"/>
          <a:ext cx="6502400" cy="3576637"/>
        </p:xfrm>
        <a:graphic>
          <a:graphicData uri="http://schemas.openxmlformats.org/presentationml/2006/ole">
            <mc:AlternateContent xmlns:mc="http://schemas.openxmlformats.org/markup-compatibility/2006">
              <mc:Choice xmlns:v="urn:schemas-microsoft-com:vml" Requires="v">
                <p:oleObj spid="_x0000_s2050" r:id="rId3" imgW="6498899" imgH="3578662" progId="Excel.Chart.8">
                  <p:embed/>
                </p:oleObj>
              </mc:Choice>
              <mc:Fallback>
                <p:oleObj r:id="rId3" imgW="6498899" imgH="3578662" progId="Excel.Chart.8">
                  <p:embed/>
                  <p:pic>
                    <p:nvPicPr>
                      <p:cNvPr id="0" name=""/>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9575" y="2370139"/>
                        <a:ext cx="6502400" cy="357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1392528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27351" y="333375"/>
            <a:ext cx="6513513" cy="1143000"/>
          </a:xfrm>
        </p:spPr>
        <p:txBody>
          <a:bodyPr>
            <a:normAutofit fontScale="90000"/>
          </a:bodyPr>
          <a:lstStyle/>
          <a:p>
            <a:pPr>
              <a:buClr>
                <a:schemeClr val="accent6">
                  <a:lumMod val="75000"/>
                </a:schemeClr>
              </a:buClr>
              <a:defRPr/>
            </a:pPr>
            <a:r>
              <a:rPr lang="kk-KZ" i="1" dirty="0">
                <a:solidFill>
                  <a:schemeClr val="tx1"/>
                </a:solidFill>
                <a:latin typeface="Times New Roman" panose="02020603050405020304" pitchFamily="18" charset="0"/>
                <a:cs typeface="Times New Roman" panose="02020603050405020304" pitchFamily="18" charset="0"/>
              </a:rPr>
              <a:t>Жерді қашықтықтан зондтау</a:t>
            </a:r>
            <a:endParaRPr lang="ru-RU" dirty="0"/>
          </a:p>
        </p:txBody>
      </p:sp>
      <p:pic>
        <p:nvPicPr>
          <p:cNvPr id="53251" name="Рисунок 2" descr="https://nauchforum.ru/sites/default/files/illustrations/2013_12_25_StudNatur/Sigimbaev.files/image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2276476"/>
            <a:ext cx="50800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Прямоугольник 5"/>
          <p:cNvSpPr>
            <a:spLocks noChangeArrowheads="1"/>
          </p:cNvSpPr>
          <p:nvPr/>
        </p:nvSpPr>
        <p:spPr bwMode="auto">
          <a:xfrm>
            <a:off x="7104063" y="2276476"/>
            <a:ext cx="3078162"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kk-KZ" altLang="ru-RU" sz="1800">
                <a:latin typeface="Trebuchet MS" panose="020B0603020202020204" pitchFamily="34" charset="0"/>
              </a:rPr>
              <a:t>ТЖ ғарыштық бақылау технологиялары Қазақстанда 2001 жылдан бері дамуда. Ақпараттық қамсыздандыруда олар ИТО «СКАНЭКС»  қабылдаудың жердегі станцияларына сүйенеді, олар Астанада, Атырауда және Алматыда орналастырылған.</a:t>
            </a:r>
            <a:endParaRPr lang="ru-RU" altLang="ru-RU" sz="1800">
              <a:latin typeface="Trebuchet MS" panose="020B0603020202020204" pitchFamily="34" charset="0"/>
            </a:endParaRPr>
          </a:p>
        </p:txBody>
      </p:sp>
    </p:spTree>
    <p:extLst>
      <p:ext uri="{BB962C8B-B14F-4D97-AF65-F5344CB8AC3E}">
        <p14:creationId xmlns:p14="http://schemas.microsoft.com/office/powerpoint/2010/main" val="13608058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320040" indent="-320040">
              <a:buClr>
                <a:schemeClr val="accent6">
                  <a:lumMod val="75000"/>
                </a:schemeClr>
              </a:buClr>
              <a:defRPr/>
            </a:pPr>
            <a:endParaRPr lang="ru-RU"/>
          </a:p>
        </p:txBody>
      </p:sp>
      <p:pic>
        <p:nvPicPr>
          <p:cNvPr id="4" name="Объект 3"/>
          <p:cNvPicPr>
            <a:picLocks noGrp="1"/>
          </p:cNvPicPr>
          <p:nvPr>
            <p:ph sz="quarter" idx="4294967295"/>
          </p:nvPr>
        </p:nvPicPr>
        <p:blipFill>
          <a:blip r:embed="rId2">
            <a:extLst/>
          </a:blip>
          <a:stretch>
            <a:fillRect/>
          </a:stretch>
        </p:blipFill>
        <p:spPr>
          <a:xfrm>
            <a:off x="2323009" y="503660"/>
            <a:ext cx="7776864" cy="5616624"/>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930355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66988" y="476250"/>
            <a:ext cx="7200900" cy="1447800"/>
          </a:xfrm>
        </p:spPr>
        <p:txBody>
          <a:bodyPr/>
          <a:lstStyle/>
          <a:p>
            <a:pPr>
              <a:buClr>
                <a:schemeClr val="accent6">
                  <a:lumMod val="75000"/>
                </a:schemeClr>
              </a:buClr>
              <a:defRPr/>
            </a:pPr>
            <a:r>
              <a:rPr lang="kk-KZ" sz="3200" i="1" dirty="0">
                <a:solidFill>
                  <a:schemeClr val="tx1">
                    <a:lumMod val="85000"/>
                    <a:lumOff val="15000"/>
                  </a:schemeClr>
                </a:solidFill>
                <a:latin typeface="Times New Roman" pitchFamily="18" charset="0"/>
                <a:cs typeface="Times New Roman" pitchFamily="18" charset="0"/>
              </a:rPr>
              <a:t>Ғарыштық суреттерді тәжірибеде қолданудың басты бағыттары</a:t>
            </a:r>
            <a:r>
              <a:rPr lang="kk-KZ" sz="3200" i="1" dirty="0">
                <a:latin typeface="Times New Roman" pitchFamily="18" charset="0"/>
                <a:cs typeface="Times New Roman" pitchFamily="18" charset="0"/>
              </a:rPr>
              <a:t>:</a:t>
            </a:r>
            <a:endParaRPr lang="ru-RU" dirty="0"/>
          </a:p>
        </p:txBody>
      </p:sp>
      <p:sp>
        <p:nvSpPr>
          <p:cNvPr id="3" name="Объект 2"/>
          <p:cNvSpPr>
            <a:spLocks noGrp="1"/>
          </p:cNvSpPr>
          <p:nvPr>
            <p:ph sz="quarter" idx="4294967295"/>
          </p:nvPr>
        </p:nvSpPr>
        <p:spPr>
          <a:xfrm>
            <a:off x="2208213" y="2349501"/>
            <a:ext cx="7848600" cy="3617913"/>
          </a:xfrm>
        </p:spPr>
        <p:txBody>
          <a:bodyPr rtlCol="0">
            <a:normAutofit/>
          </a:bodyPr>
          <a:lstStyle/>
          <a:p>
            <a:pPr indent="-182880" algn="just">
              <a:buClr>
                <a:schemeClr val="accent6">
                  <a:lumMod val="75000"/>
                </a:schemeClr>
              </a:buClr>
              <a:defRPr/>
            </a:pPr>
            <a:r>
              <a:rPr lang="kk-KZ" dirty="0">
                <a:solidFill>
                  <a:schemeClr val="tx1">
                    <a:lumMod val="85000"/>
                    <a:lumOff val="15000"/>
                  </a:schemeClr>
                </a:solidFill>
                <a:latin typeface="Times New Roman" pitchFamily="18" charset="0"/>
                <a:cs typeface="Times New Roman" pitchFamily="18" charset="0"/>
              </a:rPr>
              <a:t>Қар және мұз жамылғысының жылжуын ғарыштық бақылау; </a:t>
            </a:r>
            <a:endParaRPr lang="ru-RU" dirty="0">
              <a:solidFill>
                <a:schemeClr val="tx1">
                  <a:lumMod val="85000"/>
                  <a:lumOff val="15000"/>
                </a:schemeClr>
              </a:solidFill>
              <a:latin typeface="Times New Roman" pitchFamily="18" charset="0"/>
              <a:cs typeface="Times New Roman" pitchFamily="18" charset="0"/>
            </a:endParaRPr>
          </a:p>
          <a:p>
            <a:pPr indent="-182880" algn="just">
              <a:buClr>
                <a:schemeClr val="accent6">
                  <a:lumMod val="75000"/>
                </a:schemeClr>
              </a:buClr>
              <a:defRPr/>
            </a:pPr>
            <a:r>
              <a:rPr lang="kk-KZ" dirty="0">
                <a:solidFill>
                  <a:schemeClr val="tx1">
                    <a:lumMod val="85000"/>
                    <a:lumOff val="15000"/>
                  </a:schemeClr>
                </a:solidFill>
                <a:latin typeface="Times New Roman" pitchFamily="18" charset="0"/>
                <a:cs typeface="Times New Roman" pitchFamily="18" charset="0"/>
              </a:rPr>
              <a:t>Тасқын сулар және сел жүруінің ғарыштық бақылау;</a:t>
            </a:r>
            <a:endParaRPr lang="ru-RU" dirty="0">
              <a:solidFill>
                <a:schemeClr val="tx1">
                  <a:lumMod val="85000"/>
                  <a:lumOff val="15000"/>
                </a:schemeClr>
              </a:solidFill>
              <a:latin typeface="Times New Roman" pitchFamily="18" charset="0"/>
              <a:cs typeface="Times New Roman" pitchFamily="18" charset="0"/>
            </a:endParaRPr>
          </a:p>
          <a:p>
            <a:pPr indent="-182880" algn="just">
              <a:buClr>
                <a:schemeClr val="accent6">
                  <a:lumMod val="75000"/>
                </a:schemeClr>
              </a:buClr>
              <a:defRPr/>
            </a:pPr>
            <a:r>
              <a:rPr lang="kk-KZ" dirty="0">
                <a:solidFill>
                  <a:schemeClr val="tx1">
                    <a:lumMod val="85000"/>
                    <a:lumOff val="15000"/>
                  </a:schemeClr>
                </a:solidFill>
                <a:latin typeface="Times New Roman" pitchFamily="18" charset="0"/>
                <a:cs typeface="Times New Roman" pitchFamily="18" charset="0"/>
              </a:rPr>
              <a:t>Өрттерді ғарыштық бақылау;</a:t>
            </a:r>
            <a:endParaRPr lang="ru-RU" dirty="0">
              <a:solidFill>
                <a:schemeClr val="tx1">
                  <a:lumMod val="85000"/>
                  <a:lumOff val="15000"/>
                </a:schemeClr>
              </a:solidFill>
              <a:latin typeface="Times New Roman" pitchFamily="18" charset="0"/>
              <a:cs typeface="Times New Roman" pitchFamily="18" charset="0"/>
            </a:endParaRPr>
          </a:p>
          <a:p>
            <a:pPr indent="-182880" algn="just">
              <a:buClr>
                <a:schemeClr val="accent6">
                  <a:lumMod val="75000"/>
                </a:schemeClr>
              </a:buClr>
              <a:defRPr/>
            </a:pPr>
            <a:r>
              <a:rPr lang="kk-KZ" dirty="0">
                <a:solidFill>
                  <a:schemeClr val="tx1">
                    <a:lumMod val="85000"/>
                    <a:lumOff val="15000"/>
                  </a:schemeClr>
                </a:solidFill>
                <a:latin typeface="Times New Roman" pitchFamily="18" charset="0"/>
                <a:cs typeface="Times New Roman" pitchFamily="18" charset="0"/>
              </a:rPr>
              <a:t>Каспий теңізі айдынының мұнаймен ластануын ғарыштық бақылау. </a:t>
            </a:r>
            <a:endParaRPr lang="ru-RU" dirty="0">
              <a:solidFill>
                <a:schemeClr val="tx1">
                  <a:lumMod val="85000"/>
                  <a:lumOff val="15000"/>
                </a:schemeClr>
              </a:solidFill>
              <a:latin typeface="Times New Roman" pitchFamily="18" charset="0"/>
              <a:cs typeface="Times New Roman" pitchFamily="18" charset="0"/>
            </a:endParaRPr>
          </a:p>
          <a:p>
            <a:pPr indent="-182880">
              <a:buClr>
                <a:schemeClr val="accent6">
                  <a:lumMod val="75000"/>
                </a:schemeClr>
              </a:buClr>
              <a:defRPr/>
            </a:pPr>
            <a:endParaRPr lang="ru-RU" dirty="0">
              <a:solidFill>
                <a:schemeClr val="tx1">
                  <a:lumMod val="75000"/>
                  <a:lumOff val="25000"/>
                </a:schemeClr>
              </a:solidFill>
            </a:endParaRPr>
          </a:p>
        </p:txBody>
      </p:sp>
    </p:spTree>
    <p:extLst>
      <p:ext uri="{BB962C8B-B14F-4D97-AF65-F5344CB8AC3E}">
        <p14:creationId xmlns:p14="http://schemas.microsoft.com/office/powerpoint/2010/main" val="1337979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4401" y="1628775"/>
            <a:ext cx="5021263" cy="393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Rectangle 6"/>
          <p:cNvSpPr>
            <a:spLocks noChangeArrowheads="1"/>
          </p:cNvSpPr>
          <p:nvPr/>
        </p:nvSpPr>
        <p:spPr bwMode="auto">
          <a:xfrm>
            <a:off x="2667001" y="200132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ru-RU" altLang="ru-RU" sz="1800">
              <a:latin typeface="Trebuchet MS" panose="020B0603020202020204" pitchFamily="34" charset="0"/>
            </a:endParaRPr>
          </a:p>
        </p:txBody>
      </p:sp>
      <p:sp>
        <p:nvSpPr>
          <p:cNvPr id="56324" name="Rectangle 7"/>
          <p:cNvSpPr>
            <a:spLocks noChangeArrowheads="1"/>
          </p:cNvSpPr>
          <p:nvPr/>
        </p:nvSpPr>
        <p:spPr bwMode="auto">
          <a:xfrm>
            <a:off x="2667001" y="645902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ru-RU" altLang="ru-RU" sz="1800"/>
          </a:p>
        </p:txBody>
      </p:sp>
      <p:sp>
        <p:nvSpPr>
          <p:cNvPr id="56325" name="Прямоугольник 6"/>
          <p:cNvSpPr>
            <a:spLocks noChangeArrowheads="1"/>
          </p:cNvSpPr>
          <p:nvPr/>
        </p:nvSpPr>
        <p:spPr bwMode="auto">
          <a:xfrm>
            <a:off x="2249488" y="701675"/>
            <a:ext cx="799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kk-KZ" altLang="ru-RU" sz="1800" b="1">
                <a:latin typeface="Trebuchet MS" panose="020B0603020202020204" pitchFamily="34" charset="0"/>
              </a:rPr>
              <a:t>Қазақстандағы ТЖ ғарыштық бақылаудың негізгі тапсырмалары</a:t>
            </a:r>
            <a:r>
              <a:rPr lang="kk-KZ" altLang="ru-RU" sz="1800">
                <a:latin typeface="Trebuchet MS" panose="020B0603020202020204" pitchFamily="34" charset="0"/>
              </a:rPr>
              <a:t> </a:t>
            </a:r>
            <a:endParaRPr lang="ru-RU" altLang="ru-RU" sz="1800">
              <a:latin typeface="Trebuchet MS" panose="020B0603020202020204" pitchFamily="34" charset="0"/>
            </a:endParaRPr>
          </a:p>
        </p:txBody>
      </p:sp>
    </p:spTree>
    <p:extLst>
      <p:ext uri="{BB962C8B-B14F-4D97-AF65-F5344CB8AC3E}">
        <p14:creationId xmlns:p14="http://schemas.microsoft.com/office/powerpoint/2010/main" val="13048967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86062" y="396875"/>
            <a:ext cx="8310305" cy="1143000"/>
          </a:xfrm>
        </p:spPr>
        <p:txBody>
          <a:bodyPr>
            <a:normAutofit/>
          </a:bodyPr>
          <a:lstStyle/>
          <a:p>
            <a:pPr>
              <a:buClr>
                <a:schemeClr val="accent6">
                  <a:lumMod val="75000"/>
                </a:schemeClr>
              </a:buClr>
              <a:defRPr/>
            </a:pPr>
            <a:r>
              <a:rPr lang="kk-KZ" sz="2800" i="1" dirty="0">
                <a:latin typeface="Times New Roman" pitchFamily="18" charset="0"/>
                <a:cs typeface="Times New Roman" pitchFamily="18" charset="0"/>
              </a:rPr>
              <a:t>Ғарыштық ақпарат негізінде ТЖ бақылаудың келесі тапсырмалары шешілуі мүмкін: </a:t>
            </a:r>
            <a:endParaRPr lang="ru-RU" sz="2800" i="1" dirty="0">
              <a:latin typeface="Times New Roman" pitchFamily="18" charset="0"/>
              <a:cs typeface="Times New Roman" pitchFamily="18" charset="0"/>
            </a:endParaRPr>
          </a:p>
        </p:txBody>
      </p:sp>
      <p:sp>
        <p:nvSpPr>
          <p:cNvPr id="57347" name="Объект 2"/>
          <p:cNvSpPr>
            <a:spLocks noGrp="1"/>
          </p:cNvSpPr>
          <p:nvPr>
            <p:ph sz="quarter" idx="4294967295"/>
          </p:nvPr>
        </p:nvSpPr>
        <p:spPr>
          <a:xfrm>
            <a:off x="2927350" y="2133601"/>
            <a:ext cx="6769100" cy="3978275"/>
          </a:xfrm>
        </p:spPr>
        <p:txBody>
          <a:bodyPr/>
          <a:lstStyle/>
          <a:p>
            <a:pPr algn="just" eaLnBrk="1" hangingPunct="1"/>
            <a:r>
              <a:rPr lang="kk-KZ" altLang="ru-RU" sz="2400">
                <a:latin typeface="Times New Roman" panose="02020603050405020304" pitchFamily="18" charset="0"/>
                <a:cs typeface="Times New Roman" panose="02020603050405020304" pitchFamily="18" charset="0"/>
              </a:rPr>
              <a:t>қоршаған ортаның жағдайын бақылау; </a:t>
            </a:r>
            <a:endParaRPr lang="ru-RU" altLang="ru-RU" sz="2400">
              <a:latin typeface="Times New Roman" panose="02020603050405020304" pitchFamily="18" charset="0"/>
              <a:cs typeface="Times New Roman" panose="02020603050405020304" pitchFamily="18" charset="0"/>
            </a:endParaRPr>
          </a:p>
          <a:p>
            <a:pPr algn="just" eaLnBrk="1" hangingPunct="1"/>
            <a:r>
              <a:rPr lang="kk-KZ" altLang="ru-RU" sz="2400">
                <a:latin typeface="Times New Roman" panose="02020603050405020304" pitchFamily="18" charset="0"/>
                <a:cs typeface="Times New Roman" panose="02020603050405020304" pitchFamily="18" charset="0"/>
              </a:rPr>
              <a:t>гидрометеорологиялық қатердің диагностикасы (қауіпті табиғи құбылыстар және үрдістер);</a:t>
            </a:r>
            <a:endParaRPr lang="ru-RU" altLang="ru-RU" sz="2400">
              <a:latin typeface="Times New Roman" panose="02020603050405020304" pitchFamily="18" charset="0"/>
              <a:cs typeface="Times New Roman" panose="02020603050405020304" pitchFamily="18" charset="0"/>
            </a:endParaRPr>
          </a:p>
          <a:p>
            <a:pPr algn="just" eaLnBrk="1" hangingPunct="1"/>
            <a:r>
              <a:rPr lang="kk-KZ" altLang="ru-RU" sz="2400">
                <a:latin typeface="Times New Roman" panose="02020603050405020304" pitchFamily="18" charset="0"/>
                <a:cs typeface="Times New Roman" panose="02020603050405020304" pitchFamily="18" charset="0"/>
              </a:rPr>
              <a:t>аймақтардың және қауіпті өнеркәсіптік объектілердің қауіпсіздігін бағалау; </a:t>
            </a:r>
            <a:endParaRPr lang="ru-RU" altLang="ru-RU" sz="2400">
              <a:latin typeface="Times New Roman" panose="02020603050405020304" pitchFamily="18" charset="0"/>
              <a:cs typeface="Times New Roman" panose="02020603050405020304" pitchFamily="18" charset="0"/>
            </a:endParaRPr>
          </a:p>
          <a:p>
            <a:pPr algn="just" eaLnBrk="1" hangingPunct="1"/>
            <a:r>
              <a:rPr lang="kk-KZ" altLang="ru-RU" sz="2400">
                <a:latin typeface="Times New Roman" panose="02020603050405020304" pitchFamily="18" charset="0"/>
                <a:cs typeface="Times New Roman" panose="02020603050405020304" pitchFamily="18" charset="0"/>
              </a:rPr>
              <a:t>ТЖ зарарын және масштабын табу, бағалау; </a:t>
            </a:r>
            <a:endParaRPr lang="ru-RU" altLang="ru-RU" sz="2400">
              <a:latin typeface="Times New Roman" panose="02020603050405020304" pitchFamily="18" charset="0"/>
              <a:cs typeface="Times New Roman" panose="02020603050405020304" pitchFamily="18" charset="0"/>
            </a:endParaRPr>
          </a:p>
          <a:p>
            <a:pPr algn="just" eaLnBrk="1" hangingPunct="1"/>
            <a:r>
              <a:rPr lang="kk-KZ" altLang="ru-RU" sz="2400">
                <a:latin typeface="Times New Roman" panose="02020603050405020304" pitchFamily="18" charset="0"/>
                <a:cs typeface="Times New Roman" panose="02020603050405020304" pitchFamily="18" charset="0"/>
              </a:rPr>
              <a:t>ТЖ зардаптарын жою бойынша қабылданған шаралардың тиімділігін бағалау және жоспарлау.</a:t>
            </a:r>
            <a:endParaRPr lang="ru-RU" altLang="ru-RU" smtClean="0"/>
          </a:p>
        </p:txBody>
      </p:sp>
    </p:spTree>
    <p:extLst>
      <p:ext uri="{BB962C8B-B14F-4D97-AF65-F5344CB8AC3E}">
        <p14:creationId xmlns:p14="http://schemas.microsoft.com/office/powerpoint/2010/main" val="7187684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11451" y="188913"/>
            <a:ext cx="6511925" cy="1143000"/>
          </a:xfrm>
        </p:spPr>
        <p:txBody>
          <a:bodyPr/>
          <a:lstStyle/>
          <a:p>
            <a:pPr>
              <a:buClr>
                <a:schemeClr val="accent6">
                  <a:lumMod val="75000"/>
                </a:schemeClr>
              </a:buClr>
              <a:defRPr/>
            </a:pPr>
            <a:r>
              <a:rPr lang="kk-KZ" sz="2400" i="1" dirty="0">
                <a:latin typeface="Times New Roman" pitchFamily="18" charset="0"/>
                <a:cs typeface="Times New Roman" pitchFamily="18" charset="0"/>
              </a:rPr>
              <a:t>ТЖ бақылаудың серіктік датчиктерінің кеңістіктік және уақыттық, спектрлік рұқсаттылығы бойынша талаптар </a:t>
            </a:r>
            <a:endParaRPr lang="ru-RU" dirty="0"/>
          </a:p>
        </p:txBody>
      </p:sp>
      <p:graphicFrame>
        <p:nvGraphicFramePr>
          <p:cNvPr id="4" name="Объект 3"/>
          <p:cNvGraphicFramePr>
            <a:graphicFrameLocks noGrp="1"/>
          </p:cNvGraphicFramePr>
          <p:nvPr>
            <p:ph sz="quarter" idx="4294967295"/>
          </p:nvPr>
        </p:nvGraphicFramePr>
        <p:xfrm>
          <a:off x="1919289" y="1484313"/>
          <a:ext cx="8137523" cy="4895852"/>
        </p:xfrm>
        <a:graphic>
          <a:graphicData uri="http://schemas.openxmlformats.org/drawingml/2006/table">
            <a:tbl>
              <a:tblPr firstRow="1" firstCol="1" bandRow="1">
                <a:tableStyleId>{5C22544A-7EE6-4342-B048-85BDC9FD1C3A}</a:tableStyleId>
              </a:tblPr>
              <a:tblGrid>
                <a:gridCol w="1356112"/>
                <a:gridCol w="1356112"/>
                <a:gridCol w="1356112"/>
                <a:gridCol w="1356112"/>
                <a:gridCol w="1356112"/>
                <a:gridCol w="1356963"/>
              </a:tblGrid>
              <a:tr h="734378">
                <a:tc>
                  <a:txBody>
                    <a:bodyPr/>
                    <a:lstStyle/>
                    <a:p>
                      <a:pPr algn="ctr">
                        <a:spcAft>
                          <a:spcPts val="0"/>
                        </a:spcAft>
                      </a:pPr>
                      <a:r>
                        <a:rPr lang="kk-KZ" sz="1000" dirty="0">
                          <a:solidFill>
                            <a:schemeClr val="tx1"/>
                          </a:solidFill>
                          <a:effectLst/>
                          <a:latin typeface="Times New Roman" pitchFamily="18" charset="0"/>
                          <a:cs typeface="Times New Roman" pitchFamily="18" charset="0"/>
                        </a:rPr>
                        <a:t>ТЖ</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solidFill>
                            <a:schemeClr val="tx1"/>
                          </a:solidFill>
                          <a:effectLst/>
                          <a:latin typeface="Times New Roman" pitchFamily="18" charset="0"/>
                          <a:cs typeface="Times New Roman" pitchFamily="18" charset="0"/>
                        </a:rPr>
                        <a:t>Спектралді диапазон, мкм</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solidFill>
                            <a:schemeClr val="tx1"/>
                          </a:solidFill>
                          <a:effectLst/>
                          <a:latin typeface="Times New Roman" pitchFamily="18" charset="0"/>
                          <a:cs typeface="Times New Roman" pitchFamily="18" charset="0"/>
                        </a:rPr>
                        <a:t>Масштаб</a:t>
                      </a:r>
                      <a:endParaRPr lang="ru-RU" sz="140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solidFill>
                            <a:schemeClr val="tx1"/>
                          </a:solidFill>
                          <a:effectLst/>
                          <a:latin typeface="Times New Roman" pitchFamily="18" charset="0"/>
                          <a:cs typeface="Times New Roman" pitchFamily="18" charset="0"/>
                        </a:rPr>
                        <a:t>Рұқсат, м</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solidFill>
                            <a:schemeClr val="tx1"/>
                          </a:solidFill>
                          <a:effectLst/>
                          <a:latin typeface="Times New Roman" pitchFamily="18" charset="0"/>
                          <a:cs typeface="Times New Roman" pitchFamily="18" charset="0"/>
                        </a:rPr>
                        <a:t>Қайта қараудың периоды</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solidFill>
                            <a:schemeClr val="tx1"/>
                          </a:solidFill>
                          <a:effectLst/>
                          <a:latin typeface="Times New Roman" pitchFamily="18" charset="0"/>
                          <a:cs typeface="Times New Roman" pitchFamily="18" charset="0"/>
                        </a:rPr>
                        <a:t>Түсіріс уақыты</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r>
              <a:tr h="734378">
                <a:tc>
                  <a:txBody>
                    <a:bodyPr/>
                    <a:lstStyle/>
                    <a:p>
                      <a:pPr algn="ctr">
                        <a:spcAft>
                          <a:spcPts val="0"/>
                        </a:spcAft>
                      </a:pPr>
                      <a:r>
                        <a:rPr lang="kk-KZ" sz="1000" dirty="0">
                          <a:solidFill>
                            <a:schemeClr val="tx1"/>
                          </a:solidFill>
                          <a:effectLst/>
                          <a:latin typeface="Times New Roman" pitchFamily="18" charset="0"/>
                          <a:cs typeface="Times New Roman" pitchFamily="18" charset="0"/>
                        </a:rPr>
                        <a:t>Жер сілкіну</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0,4 – 1,1</a:t>
                      </a:r>
                      <a:endParaRPr lang="ru-RU" sz="1400" dirty="0">
                        <a:effectLst/>
                        <a:latin typeface="Times New Roman" pitchFamily="18" charset="0"/>
                        <a:cs typeface="Times New Roman" pitchFamily="18" charset="0"/>
                      </a:endParaRPr>
                    </a:p>
                    <a:p>
                      <a:pPr algn="ctr">
                        <a:spcAft>
                          <a:spcPts val="0"/>
                        </a:spcAft>
                      </a:pPr>
                      <a:r>
                        <a:rPr lang="kk-KZ" sz="1000" dirty="0">
                          <a:effectLst/>
                          <a:latin typeface="Times New Roman" pitchFamily="18" charset="0"/>
                          <a:cs typeface="Times New Roman" pitchFamily="18" charset="0"/>
                        </a:rPr>
                        <a:t>10,5-12,5</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1:500 000 – 1:5 000 000</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100-1000</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12 сағат</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9:00 – 10:00, 16:00-17:00, 1:00-2:00</a:t>
                      </a:r>
                      <a:endParaRPr lang="ru-RU" sz="1400">
                        <a:effectLst/>
                        <a:latin typeface="Times New Roman" pitchFamily="18" charset="0"/>
                        <a:ea typeface="Times New Roman"/>
                        <a:cs typeface="Times New Roman" pitchFamily="18" charset="0"/>
                      </a:endParaRPr>
                    </a:p>
                  </a:txBody>
                  <a:tcPr marL="68585" marR="68585" marT="0" marB="0" anchor="ctr"/>
                </a:tc>
              </a:tr>
              <a:tr h="734378">
                <a:tc>
                  <a:txBody>
                    <a:bodyPr/>
                    <a:lstStyle/>
                    <a:p>
                      <a:pPr algn="ctr">
                        <a:spcAft>
                          <a:spcPts val="0"/>
                        </a:spcAft>
                      </a:pPr>
                      <a:r>
                        <a:rPr lang="kk-KZ" sz="1000" dirty="0">
                          <a:solidFill>
                            <a:schemeClr val="tx1"/>
                          </a:solidFill>
                          <a:effectLst/>
                          <a:latin typeface="Times New Roman" pitchFamily="18" charset="0"/>
                          <a:cs typeface="Times New Roman" pitchFamily="18" charset="0"/>
                        </a:rPr>
                        <a:t>Жердің тозуы, батпақтану</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0,4-1,1</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1:50 000 – 1:500 000</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10-100</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Жылда </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9:00-10:00</a:t>
                      </a:r>
                      <a:endParaRPr lang="ru-RU" sz="1400">
                        <a:effectLst/>
                        <a:latin typeface="Times New Roman" pitchFamily="18" charset="0"/>
                        <a:ea typeface="Times New Roman"/>
                        <a:cs typeface="Times New Roman" pitchFamily="18" charset="0"/>
                      </a:endParaRPr>
                    </a:p>
                  </a:txBody>
                  <a:tcPr marL="68585" marR="68585" marT="0" marB="0" anchor="ctr"/>
                </a:tc>
              </a:tr>
              <a:tr h="489585">
                <a:tc>
                  <a:txBody>
                    <a:bodyPr/>
                    <a:lstStyle/>
                    <a:p>
                      <a:pPr algn="ctr">
                        <a:spcAft>
                          <a:spcPts val="0"/>
                        </a:spcAft>
                      </a:pPr>
                      <a:r>
                        <a:rPr lang="kk-KZ" sz="1000" dirty="0">
                          <a:solidFill>
                            <a:schemeClr val="tx1"/>
                          </a:solidFill>
                          <a:effectLst/>
                          <a:latin typeface="Times New Roman" pitchFamily="18" charset="0"/>
                          <a:cs typeface="Times New Roman" pitchFamily="18" charset="0"/>
                        </a:rPr>
                        <a:t>Табиғи өрттер</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3-5</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1:50 000 – 1:500 000</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10-100</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12 сағат</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9:00-10:00, 1:00-2:00</a:t>
                      </a:r>
                      <a:endParaRPr lang="ru-RU" sz="1400">
                        <a:effectLst/>
                        <a:latin typeface="Times New Roman" pitchFamily="18" charset="0"/>
                        <a:ea typeface="Times New Roman"/>
                        <a:cs typeface="Times New Roman" pitchFamily="18" charset="0"/>
                      </a:endParaRPr>
                    </a:p>
                  </a:txBody>
                  <a:tcPr marL="68585" marR="68585" marT="0" marB="0" anchor="ctr"/>
                </a:tc>
              </a:tr>
              <a:tr h="489585">
                <a:tc>
                  <a:txBody>
                    <a:bodyPr/>
                    <a:lstStyle/>
                    <a:p>
                      <a:pPr algn="ctr">
                        <a:spcAft>
                          <a:spcPts val="0"/>
                        </a:spcAft>
                      </a:pPr>
                      <a:r>
                        <a:rPr lang="kk-KZ" sz="1000" dirty="0">
                          <a:solidFill>
                            <a:schemeClr val="tx1"/>
                          </a:solidFill>
                          <a:effectLst/>
                          <a:latin typeface="Times New Roman" pitchFamily="18" charset="0"/>
                          <a:cs typeface="Times New Roman" pitchFamily="18" charset="0"/>
                        </a:rPr>
                        <a:t>Сел, қуаңшылық</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0,4-14</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1:50 000, 1:500 000</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10-1000</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12 сағат</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9:00-10:00, 1:00-2:00</a:t>
                      </a:r>
                      <a:endParaRPr lang="ru-RU" sz="1400">
                        <a:effectLst/>
                        <a:latin typeface="Times New Roman" pitchFamily="18" charset="0"/>
                        <a:ea typeface="Times New Roman"/>
                        <a:cs typeface="Times New Roman" pitchFamily="18" charset="0"/>
                      </a:endParaRPr>
                    </a:p>
                  </a:txBody>
                  <a:tcPr marL="68585" marR="68585" marT="0" marB="0" anchor="ctr"/>
                </a:tc>
              </a:tr>
              <a:tr h="244793">
                <a:tc>
                  <a:txBody>
                    <a:bodyPr/>
                    <a:lstStyle/>
                    <a:p>
                      <a:pPr algn="ctr">
                        <a:spcAft>
                          <a:spcPts val="0"/>
                        </a:spcAft>
                      </a:pPr>
                      <a:r>
                        <a:rPr lang="kk-KZ" sz="1000" dirty="0">
                          <a:solidFill>
                            <a:schemeClr val="tx1"/>
                          </a:solidFill>
                          <a:effectLst/>
                          <a:latin typeface="Times New Roman" pitchFamily="18" charset="0"/>
                          <a:cs typeface="Times New Roman" pitchFamily="18" charset="0"/>
                        </a:rPr>
                        <a:t>Тайфун</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0,4-1,1</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1:5 000 000</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1000</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2-4 сағат</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Кез-келген</a:t>
                      </a:r>
                      <a:endParaRPr lang="ru-RU" sz="1400">
                        <a:effectLst/>
                        <a:latin typeface="Times New Roman" pitchFamily="18" charset="0"/>
                        <a:ea typeface="Times New Roman"/>
                        <a:cs typeface="Times New Roman" pitchFamily="18" charset="0"/>
                      </a:endParaRPr>
                    </a:p>
                  </a:txBody>
                  <a:tcPr marL="68585" marR="68585" marT="0" marB="0" anchor="ctr"/>
                </a:tc>
              </a:tr>
              <a:tr h="489585">
                <a:tc>
                  <a:txBody>
                    <a:bodyPr/>
                    <a:lstStyle/>
                    <a:p>
                      <a:pPr algn="ctr">
                        <a:spcAft>
                          <a:spcPts val="0"/>
                        </a:spcAft>
                      </a:pPr>
                      <a:r>
                        <a:rPr lang="kk-KZ" sz="1000" dirty="0">
                          <a:solidFill>
                            <a:schemeClr val="tx1"/>
                          </a:solidFill>
                          <a:effectLst/>
                          <a:latin typeface="Times New Roman" pitchFamily="18" charset="0"/>
                          <a:cs typeface="Times New Roman" pitchFamily="18" charset="0"/>
                        </a:rPr>
                        <a:t>Дауыл</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8-14</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1:500 000 – 1:5 000 000</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10-1000</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2-4 сағат</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Кез-келген</a:t>
                      </a:r>
                      <a:endParaRPr lang="ru-RU" sz="1400">
                        <a:effectLst/>
                        <a:latin typeface="Times New Roman" pitchFamily="18" charset="0"/>
                        <a:ea typeface="Times New Roman"/>
                        <a:cs typeface="Times New Roman" pitchFamily="18" charset="0"/>
                      </a:endParaRPr>
                    </a:p>
                  </a:txBody>
                  <a:tcPr marL="68585" marR="68585" marT="0" marB="0" anchor="ctr"/>
                </a:tc>
              </a:tr>
              <a:tr h="489585">
                <a:tc>
                  <a:txBody>
                    <a:bodyPr/>
                    <a:lstStyle/>
                    <a:p>
                      <a:pPr algn="ctr">
                        <a:spcAft>
                          <a:spcPts val="0"/>
                        </a:spcAft>
                      </a:pPr>
                      <a:r>
                        <a:rPr lang="kk-KZ" sz="1000" dirty="0">
                          <a:solidFill>
                            <a:schemeClr val="tx1"/>
                          </a:solidFill>
                          <a:effectLst/>
                          <a:latin typeface="Times New Roman" pitchFamily="18" charset="0"/>
                          <a:cs typeface="Times New Roman" pitchFamily="18" charset="0"/>
                        </a:rPr>
                        <a:t>Ортаның ластануы</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0,4-2,5</a:t>
                      </a:r>
                      <a:endParaRPr lang="ru-RU" sz="1400">
                        <a:effectLst/>
                        <a:latin typeface="Times New Roman" pitchFamily="18" charset="0"/>
                        <a:cs typeface="Times New Roman" pitchFamily="18" charset="0"/>
                      </a:endParaRPr>
                    </a:p>
                    <a:p>
                      <a:pPr algn="ctr">
                        <a:spcAft>
                          <a:spcPts val="0"/>
                        </a:spcAft>
                      </a:pPr>
                      <a:r>
                        <a:rPr lang="kk-KZ" sz="1000">
                          <a:effectLst/>
                          <a:latin typeface="Times New Roman" pitchFamily="18" charset="0"/>
                          <a:cs typeface="Times New Roman" pitchFamily="18" charset="0"/>
                        </a:rPr>
                        <a:t> 8-14</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1:50 000- 1:500 000</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10-100</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Ай сайын</a:t>
                      </a:r>
                      <a:endParaRPr lang="ru-RU" sz="1400" dirty="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9:00-10:00, 1:00-2:00</a:t>
                      </a:r>
                      <a:endParaRPr lang="ru-RU" sz="1400" dirty="0">
                        <a:effectLst/>
                        <a:latin typeface="Times New Roman" pitchFamily="18" charset="0"/>
                        <a:ea typeface="Times New Roman"/>
                        <a:cs typeface="Times New Roman" pitchFamily="18" charset="0"/>
                      </a:endParaRPr>
                    </a:p>
                  </a:txBody>
                  <a:tcPr marL="68585" marR="68585" marT="0" marB="0" anchor="ctr"/>
                </a:tc>
              </a:tr>
              <a:tr h="489585">
                <a:tc>
                  <a:txBody>
                    <a:bodyPr/>
                    <a:lstStyle/>
                    <a:p>
                      <a:pPr algn="ctr">
                        <a:spcAft>
                          <a:spcPts val="0"/>
                        </a:spcAft>
                      </a:pPr>
                      <a:r>
                        <a:rPr lang="kk-KZ" sz="1000" dirty="0">
                          <a:solidFill>
                            <a:schemeClr val="tx1"/>
                          </a:solidFill>
                          <a:effectLst/>
                          <a:latin typeface="Times New Roman" pitchFamily="18" charset="0"/>
                          <a:cs typeface="Times New Roman" pitchFamily="18" charset="0"/>
                        </a:rPr>
                        <a:t>Өсімдік аурулары</a:t>
                      </a:r>
                      <a:endParaRPr lang="ru-RU" sz="1400" dirty="0">
                        <a:solidFill>
                          <a:schemeClr val="tx1"/>
                        </a:solidFill>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0,4-2,5 </a:t>
                      </a:r>
                      <a:endParaRPr lang="ru-RU" sz="1400">
                        <a:effectLst/>
                        <a:latin typeface="Times New Roman" pitchFamily="18" charset="0"/>
                        <a:cs typeface="Times New Roman" pitchFamily="18" charset="0"/>
                      </a:endParaRPr>
                    </a:p>
                    <a:p>
                      <a:pPr algn="ctr">
                        <a:spcAft>
                          <a:spcPts val="0"/>
                        </a:spcAft>
                      </a:pPr>
                      <a:r>
                        <a:rPr lang="kk-KZ" sz="1000">
                          <a:effectLst/>
                          <a:latin typeface="Times New Roman" pitchFamily="18" charset="0"/>
                          <a:cs typeface="Times New Roman" pitchFamily="18" charset="0"/>
                        </a:rPr>
                        <a:t>8-14</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1:50 000 – 1:500 000</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10-100</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a:effectLst/>
                          <a:latin typeface="Times New Roman" pitchFamily="18" charset="0"/>
                          <a:cs typeface="Times New Roman" pitchFamily="18" charset="0"/>
                        </a:rPr>
                        <a:t>12 сағат</a:t>
                      </a:r>
                      <a:endParaRPr lang="ru-RU" sz="1400">
                        <a:effectLst/>
                        <a:latin typeface="Times New Roman" pitchFamily="18" charset="0"/>
                        <a:ea typeface="Times New Roman"/>
                        <a:cs typeface="Times New Roman" pitchFamily="18" charset="0"/>
                      </a:endParaRPr>
                    </a:p>
                  </a:txBody>
                  <a:tcPr marL="68585" marR="68585" marT="0" marB="0" anchor="ctr"/>
                </a:tc>
                <a:tc>
                  <a:txBody>
                    <a:bodyPr/>
                    <a:lstStyle/>
                    <a:p>
                      <a:pPr algn="ctr">
                        <a:spcAft>
                          <a:spcPts val="0"/>
                        </a:spcAft>
                      </a:pPr>
                      <a:r>
                        <a:rPr lang="kk-KZ" sz="1000" dirty="0">
                          <a:effectLst/>
                          <a:latin typeface="Times New Roman" pitchFamily="18" charset="0"/>
                          <a:cs typeface="Times New Roman" pitchFamily="18" charset="0"/>
                        </a:rPr>
                        <a:t>9:00-10:00, 1:00-2:00</a:t>
                      </a:r>
                      <a:endParaRPr lang="ru-RU" sz="1400" dirty="0">
                        <a:effectLst/>
                        <a:latin typeface="Times New Roman" pitchFamily="18" charset="0"/>
                        <a:ea typeface="Times New Roman"/>
                        <a:cs typeface="Times New Roman" pitchFamily="18" charset="0"/>
                      </a:endParaRPr>
                    </a:p>
                  </a:txBody>
                  <a:tcPr marL="68585" marR="68585" marT="0" marB="0" anchor="ctr"/>
                </a:tc>
              </a:tr>
            </a:tbl>
          </a:graphicData>
        </a:graphic>
      </p:graphicFrame>
    </p:spTree>
    <p:extLst>
      <p:ext uri="{BB962C8B-B14F-4D97-AF65-F5344CB8AC3E}">
        <p14:creationId xmlns:p14="http://schemas.microsoft.com/office/powerpoint/2010/main" val="29639500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Объект 5"/>
          <p:cNvPicPr>
            <a:picLocks noGrp="1" noChangeAspect="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1703389" y="179389"/>
            <a:ext cx="4911725" cy="3475037"/>
          </a:xfrm>
        </p:spPr>
      </p:pic>
      <p:pic>
        <p:nvPicPr>
          <p:cNvPr id="59396" name="Рисунок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11451" y="981076"/>
            <a:ext cx="4843463" cy="342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Рисунок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19513" y="2060575"/>
            <a:ext cx="4983162" cy="352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Рисунок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16500" y="3068638"/>
            <a:ext cx="4681538"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p:cNvSpPr>
            <a:spLocks noChangeArrowheads="1"/>
          </p:cNvSpPr>
          <p:nvPr/>
        </p:nvSpPr>
        <p:spPr bwMode="auto">
          <a:xfrm>
            <a:off x="9011444" y="476250"/>
            <a:ext cx="1343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kk-KZ" altLang="ru-RU" sz="1800" dirty="0" smtClean="0">
                <a:solidFill>
                  <a:srgbClr val="FF0000"/>
                </a:solidFill>
                <a:latin typeface="Trebuchet MS" panose="020B0603020202020204" pitchFamily="34" charset="0"/>
              </a:rPr>
              <a:t>Мысалдар:</a:t>
            </a:r>
            <a:endParaRPr lang="ru-RU" altLang="ru-RU" sz="1800" dirty="0">
              <a:solidFill>
                <a:srgbClr val="FF0000"/>
              </a:solidFill>
              <a:latin typeface="Trebuchet MS" panose="020B0603020202020204" pitchFamily="34" charset="0"/>
            </a:endParaRPr>
          </a:p>
        </p:txBody>
      </p:sp>
    </p:spTree>
    <p:extLst>
      <p:ext uri="{BB962C8B-B14F-4D97-AF65-F5344CB8AC3E}">
        <p14:creationId xmlns:p14="http://schemas.microsoft.com/office/powerpoint/2010/main" val="42168961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27351" y="260350"/>
            <a:ext cx="6513513" cy="1143000"/>
          </a:xfrm>
        </p:spPr>
        <p:txBody>
          <a:bodyPr/>
          <a:lstStyle/>
          <a:p>
            <a:pPr marL="320040" indent="-320040">
              <a:buClr>
                <a:schemeClr val="accent6">
                  <a:lumMod val="75000"/>
                </a:schemeClr>
              </a:buClr>
              <a:defRPr/>
            </a:pPr>
            <a:endParaRPr lang="ru-RU"/>
          </a:p>
        </p:txBody>
      </p:sp>
      <p:pic>
        <p:nvPicPr>
          <p:cNvPr id="60419" name="Объект 3"/>
          <p:cNvPicPr>
            <a:picLocks noGrp="1" noChangeAspect="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1992314" y="260350"/>
            <a:ext cx="8351837" cy="6192838"/>
          </a:xfrm>
        </p:spPr>
      </p:pic>
      <p:sp>
        <p:nvSpPr>
          <p:cNvPr id="4" name="Прямоугольник 6"/>
          <p:cNvSpPr>
            <a:spLocks noChangeArrowheads="1"/>
          </p:cNvSpPr>
          <p:nvPr/>
        </p:nvSpPr>
        <p:spPr bwMode="auto">
          <a:xfrm>
            <a:off x="9935550" y="1403350"/>
            <a:ext cx="1343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kk-KZ" altLang="ru-RU" sz="1800" dirty="0" smtClean="0">
                <a:solidFill>
                  <a:srgbClr val="FF0000"/>
                </a:solidFill>
                <a:latin typeface="Trebuchet MS" panose="020B0603020202020204" pitchFamily="34" charset="0"/>
              </a:rPr>
              <a:t>Мысалдар:</a:t>
            </a:r>
            <a:endParaRPr lang="ru-RU" altLang="ru-RU" sz="1800" dirty="0">
              <a:solidFill>
                <a:srgbClr val="FF0000"/>
              </a:solidFill>
              <a:latin typeface="Trebuchet MS" panose="020B0603020202020204" pitchFamily="34" charset="0"/>
            </a:endParaRPr>
          </a:p>
        </p:txBody>
      </p:sp>
    </p:spTree>
    <p:extLst>
      <p:ext uri="{BB962C8B-B14F-4D97-AF65-F5344CB8AC3E}">
        <p14:creationId xmlns:p14="http://schemas.microsoft.com/office/powerpoint/2010/main" val="5757371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Объект 2"/>
          <p:cNvSpPr>
            <a:spLocks noGrp="1"/>
          </p:cNvSpPr>
          <p:nvPr>
            <p:ph sz="quarter" idx="4294967295"/>
          </p:nvPr>
        </p:nvSpPr>
        <p:spPr>
          <a:xfrm>
            <a:off x="2667000" y="731839"/>
            <a:ext cx="6400800" cy="3475037"/>
          </a:xfrm>
        </p:spPr>
        <p:txBody>
          <a:bodyPr/>
          <a:lstStyle/>
          <a:p>
            <a:pPr eaLnBrk="1" hangingPunct="1"/>
            <a:endParaRPr lang="ru-RU" altLang="ru-RU" smtClean="0"/>
          </a:p>
        </p:txBody>
      </p:sp>
      <p:pic>
        <p:nvPicPr>
          <p:cNvPr id="61444" name="Picture 2" descr="irtysh20160415lds8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089" y="541338"/>
            <a:ext cx="7908925" cy="562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39459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Рисунок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7051" y="1338263"/>
            <a:ext cx="4176713"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Прямоугольник 3"/>
          <p:cNvSpPr>
            <a:spLocks noChangeArrowheads="1"/>
          </p:cNvSpPr>
          <p:nvPr/>
        </p:nvSpPr>
        <p:spPr bwMode="auto">
          <a:xfrm>
            <a:off x="1779588" y="692151"/>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kk-KZ" altLang="ru-RU" sz="1800">
                <a:latin typeface="Trebuchet MS" panose="020B0603020202020204" pitchFamily="34" charset="0"/>
              </a:rPr>
              <a:t>Өрт ошақтары бойынша шығатын мәлімет</a:t>
            </a:r>
            <a:endParaRPr lang="ru-RU" altLang="ru-RU" sz="1800">
              <a:latin typeface="Trebuchet MS" panose="020B0603020202020204" pitchFamily="34" charset="0"/>
            </a:endParaRPr>
          </a:p>
        </p:txBody>
      </p:sp>
      <p:pic>
        <p:nvPicPr>
          <p:cNvPr id="62468" name="Рисунок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1362075"/>
            <a:ext cx="43180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9" name="Прямоугольник 4"/>
          <p:cNvSpPr>
            <a:spLocks noChangeArrowheads="1"/>
          </p:cNvSpPr>
          <p:nvPr/>
        </p:nvSpPr>
        <p:spPr bwMode="auto">
          <a:xfrm>
            <a:off x="6240463" y="692151"/>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kk-KZ" altLang="ru-RU" sz="1800">
                <a:latin typeface="Trebuchet MS" panose="020B0603020202020204" pitchFamily="34" charset="0"/>
              </a:rPr>
              <a:t>Өрттен зардап шеккен аймақтар бойынша шығатын мәлімет</a:t>
            </a:r>
            <a:endParaRPr lang="ru-RU" altLang="ru-RU" sz="1800">
              <a:latin typeface="Trebuchet MS" panose="020B0603020202020204" pitchFamily="34" charset="0"/>
            </a:endParaRPr>
          </a:p>
        </p:txBody>
      </p:sp>
      <p:pic>
        <p:nvPicPr>
          <p:cNvPr id="62470" name="Рисунок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6876" y="4724400"/>
            <a:ext cx="4684713"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Прямоугольник 5"/>
          <p:cNvSpPr>
            <a:spLocks noChangeArrowheads="1"/>
          </p:cNvSpPr>
          <p:nvPr/>
        </p:nvSpPr>
        <p:spPr bwMode="auto">
          <a:xfrm>
            <a:off x="1666875" y="3563939"/>
            <a:ext cx="47958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kk-KZ" altLang="ru-RU" sz="1800">
                <a:latin typeface="Trebuchet MS" panose="020B0603020202020204" pitchFamily="34" charset="0"/>
              </a:rPr>
              <a:t>Қазақстан территориясындағы ірі өрттердің ошақтарын ғарыштық мониторингінің нәтижелері </a:t>
            </a:r>
            <a:endParaRPr lang="ru-RU" altLang="ru-RU" sz="1800">
              <a:latin typeface="Trebuchet MS" panose="020B0603020202020204" pitchFamily="34" charset="0"/>
            </a:endParaRPr>
          </a:p>
        </p:txBody>
      </p:sp>
      <p:pic>
        <p:nvPicPr>
          <p:cNvPr id="62472" name="Рисунок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4325" y="4876800"/>
            <a:ext cx="3722688"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3" name="Прямоугольник 6"/>
          <p:cNvSpPr>
            <a:spLocks noChangeArrowheads="1"/>
          </p:cNvSpPr>
          <p:nvPr/>
        </p:nvSpPr>
        <p:spPr bwMode="auto">
          <a:xfrm>
            <a:off x="6351589" y="3752851"/>
            <a:ext cx="4194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kk-KZ" altLang="ru-RU" sz="1800">
                <a:latin typeface="Trebuchet MS" panose="020B0603020202020204" pitchFamily="34" charset="0"/>
              </a:rPr>
              <a:t>Өрттен зардап шеккен аудандардың өзгеру динамикасы</a:t>
            </a:r>
            <a:endParaRPr lang="ru-RU" altLang="ru-RU" sz="1800">
              <a:latin typeface="Trebuchet MS" panose="020B0603020202020204" pitchFamily="34" charset="0"/>
            </a:endParaRPr>
          </a:p>
        </p:txBody>
      </p:sp>
    </p:spTree>
    <p:extLst>
      <p:ext uri="{BB962C8B-B14F-4D97-AF65-F5344CB8AC3E}">
        <p14:creationId xmlns:p14="http://schemas.microsoft.com/office/powerpoint/2010/main" val="23986890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Прямоугольник 3"/>
          <p:cNvSpPr>
            <a:spLocks noChangeArrowheads="1"/>
          </p:cNvSpPr>
          <p:nvPr/>
        </p:nvSpPr>
        <p:spPr bwMode="auto">
          <a:xfrm>
            <a:off x="2424113" y="188913"/>
            <a:ext cx="7416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kk-KZ" altLang="ru-RU" sz="1800" b="1">
                <a:latin typeface="Trebuchet MS" panose="020B0603020202020204" pitchFamily="34" charset="0"/>
              </a:rPr>
              <a:t>Қ</a:t>
            </a:r>
            <a:r>
              <a:rPr lang="ru-RU" altLang="ru-RU" sz="1800" b="1">
                <a:latin typeface="Trebuchet MS" panose="020B0603020202020204" pitchFamily="34" charset="0"/>
              </a:rPr>
              <a:t>ауіптермен баскару тапсырмаларын шешуге арналган ГАЖ технологиялык сызбасы</a:t>
            </a:r>
          </a:p>
        </p:txBody>
      </p:sp>
      <p:pic>
        <p:nvPicPr>
          <p:cNvPr id="63491" name="Схема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2150" y="1052514"/>
            <a:ext cx="59436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2353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Рисунок 10"/>
          <p:cNvPicPr>
            <a:picLocks noChangeAspect="1" noChangeArrowheads="1"/>
          </p:cNvPicPr>
          <p:nvPr/>
        </p:nvPicPr>
        <p:blipFill>
          <a:blip r:embed="rId2">
            <a:extLst>
              <a:ext uri="{28A0092B-C50C-407E-A947-70E740481C1C}">
                <a14:useLocalDpi xmlns:a14="http://schemas.microsoft.com/office/drawing/2010/main" val="0"/>
              </a:ext>
            </a:extLst>
          </a:blip>
          <a:srcRect t="13007" r="3650" b="7756"/>
          <a:stretch>
            <a:fillRect/>
          </a:stretch>
        </p:blipFill>
        <p:spPr bwMode="auto">
          <a:xfrm>
            <a:off x="1687513" y="434976"/>
            <a:ext cx="546100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Прямоугольник 3"/>
          <p:cNvSpPr>
            <a:spLocks noChangeArrowheads="1"/>
          </p:cNvSpPr>
          <p:nvPr/>
        </p:nvSpPr>
        <p:spPr bwMode="auto">
          <a:xfrm>
            <a:off x="6721476" y="1412876"/>
            <a:ext cx="41052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kk-KZ" altLang="ru-RU" sz="1800">
                <a:latin typeface="Trebuchet MS" panose="020B0603020202020204" pitchFamily="34" charset="0"/>
              </a:rPr>
              <a:t>Қазақстан Республикасының территориясын ғарыштық суреттермен жабылуы</a:t>
            </a:r>
            <a:endParaRPr lang="ru-RU" altLang="ru-RU" sz="1800">
              <a:latin typeface="Trebuchet MS" panose="020B0603020202020204" pitchFamily="34" charset="0"/>
            </a:endParaRPr>
          </a:p>
        </p:txBody>
      </p:sp>
      <p:pic>
        <p:nvPicPr>
          <p:cNvPr id="64516" name="Рисунок 11"/>
          <p:cNvPicPr>
            <a:picLocks noChangeAspect="1" noChangeArrowheads="1"/>
          </p:cNvPicPr>
          <p:nvPr/>
        </p:nvPicPr>
        <p:blipFill>
          <a:blip r:embed="rId3">
            <a:extLst>
              <a:ext uri="{28A0092B-C50C-407E-A947-70E740481C1C}">
                <a14:useLocalDpi xmlns:a14="http://schemas.microsoft.com/office/drawing/2010/main" val="0"/>
              </a:ext>
            </a:extLst>
          </a:blip>
          <a:srcRect t="15463" r="3650" b="4985"/>
          <a:stretch>
            <a:fillRect/>
          </a:stretch>
        </p:blipFill>
        <p:spPr bwMode="auto">
          <a:xfrm>
            <a:off x="5303838" y="3429001"/>
            <a:ext cx="5148262" cy="302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7" name="Прямоугольник 4"/>
          <p:cNvSpPr>
            <a:spLocks noChangeArrowheads="1"/>
          </p:cNvSpPr>
          <p:nvPr/>
        </p:nvSpPr>
        <p:spPr bwMode="auto">
          <a:xfrm>
            <a:off x="1703389" y="4581526"/>
            <a:ext cx="3463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kk-KZ" altLang="ru-RU" sz="1800">
                <a:latin typeface="Trebuchet MS" panose="020B0603020202020204" pitchFamily="34" charset="0"/>
              </a:rPr>
              <a:t>Мониторинг жүргізу үшін топографиялық негізі</a:t>
            </a:r>
            <a:endParaRPr lang="ru-RU" altLang="ru-RU" sz="1800">
              <a:latin typeface="Trebuchet MS" panose="020B0603020202020204" pitchFamily="34" charset="0"/>
            </a:endParaRPr>
          </a:p>
        </p:txBody>
      </p:sp>
    </p:spTree>
    <p:extLst>
      <p:ext uri="{BB962C8B-B14F-4D97-AF65-F5344CB8AC3E}">
        <p14:creationId xmlns:p14="http://schemas.microsoft.com/office/powerpoint/2010/main" val="4207059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13"/>
          <p:cNvPicPr>
            <a:picLocks noChangeAspect="1" noChangeArrowheads="1"/>
          </p:cNvPicPr>
          <p:nvPr/>
        </p:nvPicPr>
        <p:blipFill>
          <a:blip r:embed="rId2" cstate="print">
            <a:extLst>
              <a:ext uri="{28A0092B-C50C-407E-A947-70E740481C1C}">
                <a14:useLocalDpi xmlns:a14="http://schemas.microsoft.com/office/drawing/2010/main" val="0"/>
              </a:ext>
            </a:extLst>
          </a:blip>
          <a:srcRect t="13527" r="3650" b="7925"/>
          <a:stretch>
            <a:fillRect/>
          </a:stretch>
        </p:blipFill>
        <p:spPr bwMode="auto">
          <a:xfrm>
            <a:off x="1703388" y="549276"/>
            <a:ext cx="5364162"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Рисунок 14"/>
          <p:cNvPicPr>
            <a:picLocks noChangeAspect="1" noChangeArrowheads="1"/>
          </p:cNvPicPr>
          <p:nvPr/>
        </p:nvPicPr>
        <p:blipFill>
          <a:blip r:embed="rId3">
            <a:extLst>
              <a:ext uri="{28A0092B-C50C-407E-A947-70E740481C1C}">
                <a14:useLocalDpi xmlns:a14="http://schemas.microsoft.com/office/drawing/2010/main" val="0"/>
              </a:ext>
            </a:extLst>
          </a:blip>
          <a:srcRect t="19576" b="3551"/>
          <a:stretch>
            <a:fillRect/>
          </a:stretch>
        </p:blipFill>
        <p:spPr bwMode="auto">
          <a:xfrm>
            <a:off x="5481639" y="3644901"/>
            <a:ext cx="4930775"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Прямоугольник 3"/>
          <p:cNvSpPr>
            <a:spLocks noChangeArrowheads="1"/>
          </p:cNvSpPr>
          <p:nvPr/>
        </p:nvSpPr>
        <p:spPr bwMode="auto">
          <a:xfrm>
            <a:off x="7246939" y="1773238"/>
            <a:ext cx="31654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kk-KZ" altLang="ru-RU" sz="1800">
                <a:latin typeface="Trebuchet MS" panose="020B0603020202020204" pitchFamily="34" charset="0"/>
              </a:rPr>
              <a:t>Қазақстан Республикасында су тасқынның өтуі</a:t>
            </a:r>
            <a:endParaRPr lang="ru-RU" altLang="ru-RU" sz="1800">
              <a:latin typeface="Trebuchet MS" panose="020B0603020202020204" pitchFamily="34" charset="0"/>
            </a:endParaRPr>
          </a:p>
        </p:txBody>
      </p:sp>
      <p:sp>
        <p:nvSpPr>
          <p:cNvPr id="65541" name="Прямоугольник 4"/>
          <p:cNvSpPr>
            <a:spLocks noChangeArrowheads="1"/>
          </p:cNvSpPr>
          <p:nvPr/>
        </p:nvSpPr>
        <p:spPr bwMode="auto">
          <a:xfrm>
            <a:off x="1774825" y="4619626"/>
            <a:ext cx="3492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kk-KZ" altLang="ru-RU" sz="1800">
                <a:latin typeface="Trebuchet MS" panose="020B0603020202020204" pitchFamily="34" charset="0"/>
              </a:rPr>
              <a:t>Қазақстан Республикасында өрт мониторингісі</a:t>
            </a:r>
            <a:endParaRPr lang="ru-RU" altLang="ru-RU" sz="1800">
              <a:latin typeface="Trebuchet MS" panose="020B0603020202020204" pitchFamily="34" charset="0"/>
            </a:endParaRPr>
          </a:p>
        </p:txBody>
      </p:sp>
    </p:spTree>
    <p:extLst>
      <p:ext uri="{BB962C8B-B14F-4D97-AF65-F5344CB8AC3E}">
        <p14:creationId xmlns:p14="http://schemas.microsoft.com/office/powerpoint/2010/main" val="22408018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l="11099" r="19800" b="19035"/>
          <a:stretch>
            <a:fillRect/>
          </a:stretch>
        </p:blipFill>
        <p:spPr bwMode="auto">
          <a:xfrm>
            <a:off x="3143251" y="1268413"/>
            <a:ext cx="6392863"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Заголовок 1"/>
          <p:cNvSpPr>
            <a:spLocks noGrp="1"/>
          </p:cNvSpPr>
          <p:nvPr>
            <p:ph type="title"/>
          </p:nvPr>
        </p:nvSpPr>
        <p:spPr>
          <a:xfrm>
            <a:off x="3000376" y="115888"/>
            <a:ext cx="6511925" cy="1143000"/>
          </a:xfrm>
        </p:spPr>
        <p:txBody>
          <a:bodyPr/>
          <a:lstStyle/>
          <a:p>
            <a:r>
              <a:rPr lang="en-US" altLang="ru-RU" sz="2400">
                <a:latin typeface="Times New Roman" panose="02020603050405020304" pitchFamily="18" charset="0"/>
                <a:cs typeface="Times New Roman" panose="02020603050405020304" pitchFamily="18" charset="0"/>
              </a:rPr>
              <a:t>World View-2</a:t>
            </a:r>
            <a:r>
              <a:rPr lang="kk-KZ" altLang="ru-RU" sz="2400">
                <a:latin typeface="Times New Roman" panose="02020603050405020304" pitchFamily="18" charset="0"/>
                <a:cs typeface="Times New Roman" panose="02020603050405020304" pitchFamily="18" charset="0"/>
              </a:rPr>
              <a:t> және </a:t>
            </a:r>
            <a:r>
              <a:rPr lang="en-US" altLang="ru-RU" sz="2400">
                <a:latin typeface="Times New Roman" panose="02020603050405020304" pitchFamily="18" charset="0"/>
                <a:cs typeface="Times New Roman" panose="02020603050405020304" pitchFamily="18" charset="0"/>
              </a:rPr>
              <a:t>Landsat  </a:t>
            </a:r>
            <a:r>
              <a:rPr lang="kk-KZ" altLang="ru-RU" sz="2400">
                <a:latin typeface="Times New Roman" panose="02020603050405020304" pitchFamily="18" charset="0"/>
                <a:cs typeface="Times New Roman" panose="02020603050405020304" pitchFamily="18" charset="0"/>
              </a:rPr>
              <a:t>суреттерінен өртенген аудандарды салыстыру </a:t>
            </a:r>
            <a:endParaRPr lang="ru-RU" altLang="ru-RU"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723149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1082</Words>
  <Application>Microsoft Office PowerPoint</Application>
  <PresentationFormat>Широкоэкранный</PresentationFormat>
  <Paragraphs>140</Paragraphs>
  <Slides>31</Slides>
  <Notes>0</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31</vt:i4>
      </vt:variant>
    </vt:vector>
  </HeadingPairs>
  <TitlesOfParts>
    <vt:vector size="38" baseType="lpstr">
      <vt:lpstr>Arial</vt:lpstr>
      <vt:lpstr>Calibri</vt:lpstr>
      <vt:lpstr>Calibri Light</vt:lpstr>
      <vt:lpstr>Times New Roman</vt:lpstr>
      <vt:lpstr>Trebuchet MS</vt:lpstr>
      <vt:lpstr>Тема Office</vt:lpstr>
      <vt:lpstr>Диаграмма Microsoft Excel</vt:lpstr>
      <vt:lpstr>Жерді қашықтықтан зондтаудың физикалық жағдайы</vt:lpstr>
      <vt:lpstr>Жұмыстың спектрлі диапазоны</vt:lpstr>
      <vt:lpstr>Презентация PowerPoint</vt:lpstr>
      <vt:lpstr>Презентация PowerPoint</vt:lpstr>
      <vt:lpstr>Презентация PowerPoint</vt:lpstr>
      <vt:lpstr>Презентация PowerPoint</vt:lpstr>
      <vt:lpstr>Презентация PowerPoint</vt:lpstr>
      <vt:lpstr>Рұқсаттық қабілеттері</vt:lpstr>
      <vt:lpstr>Кеңістіктік рұқсат</vt:lpstr>
      <vt:lpstr>Спектрліқ рұқсат</vt:lpstr>
      <vt:lpstr>Радиометрлік рұқсат</vt:lpstr>
      <vt:lpstr>Уақыттық рұқсат</vt:lpstr>
      <vt:lpstr>Презентация PowerPoint</vt:lpstr>
      <vt:lpstr>Презентация PowerPoint</vt:lpstr>
      <vt:lpstr>Төтенше жағдайлар</vt:lpstr>
      <vt:lpstr>2015-2017 жылдар аралығындағы ҚР және ШҚО болған ТЖ</vt:lpstr>
      <vt:lpstr>2015-2017 жылдар аралығында болған ТЖ  </vt:lpstr>
      <vt:lpstr>Жерді қашықтықтан зондтау</vt:lpstr>
      <vt:lpstr>Презентация PowerPoint</vt:lpstr>
      <vt:lpstr>Ғарыштық суреттерді тәжірибеде қолданудың басты бағыттары:</vt:lpstr>
      <vt:lpstr>Презентация PowerPoint</vt:lpstr>
      <vt:lpstr>Ғарыштық ақпарат негізінде ТЖ бақылаудың келесі тапсырмалары шешілуі мүмкін: </vt:lpstr>
      <vt:lpstr>ТЖ бақылаудың серіктік датчиктерінің кеңістіктік және уақыттық, спектрлік рұқсаттылығы бойынша талаптар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World View-2 және Landsat  суреттерінен өртенген аудандарды салыстыру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Жерді қашықтықтан зондтаудың физикалық жағдайы</dc:title>
  <dc:creator>Маржан Рахымбердина(Заведующий кафдрой ГКиК)</dc:creator>
  <cp:lastModifiedBy>Маржан Рахымбердина(Заведующий кафдрой ГКиК)</cp:lastModifiedBy>
  <cp:revision>1</cp:revision>
  <dcterms:created xsi:type="dcterms:W3CDTF">2019-10-17T13:23:46Z</dcterms:created>
  <dcterms:modified xsi:type="dcterms:W3CDTF">2019-10-17T13:24:49Z</dcterms:modified>
</cp:coreProperties>
</file>